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drawings/drawing8.xml" ContentType="application/vnd.openxmlformats-officedocument.drawingml.chartshapes+xml"/>
  <Override PartName="/ppt/charts/chart9.xml" ContentType="application/vnd.openxmlformats-officedocument.drawingml.chart+xml"/>
  <Override PartName="/ppt/drawings/drawing9.xml" ContentType="application/vnd.openxmlformats-officedocument.drawingml.chartshapes+xml"/>
  <Override PartName="/ppt/charts/chart10.xml" ContentType="application/vnd.openxmlformats-officedocument.drawingml.chart+xml"/>
  <Override PartName="/ppt/drawings/drawing10.xml" ContentType="application/vnd.openxmlformats-officedocument.drawingml.chartshapes+xml"/>
  <Override PartName="/ppt/charts/chart11.xml" ContentType="application/vnd.openxmlformats-officedocument.drawingml.chart+xml"/>
  <Override PartName="/ppt/drawings/drawing11.xml" ContentType="application/vnd.openxmlformats-officedocument.drawingml.chartshapes+xml"/>
  <Override PartName="/ppt/charts/chart12.xml" ContentType="application/vnd.openxmlformats-officedocument.drawingml.chart+xml"/>
  <Override PartName="/ppt/drawings/drawing12.xml" ContentType="application/vnd.openxmlformats-officedocument.drawingml.chartshapes+xml"/>
  <Override PartName="/ppt/charts/chart13.xml" ContentType="application/vnd.openxmlformats-officedocument.drawingml.chart+xml"/>
  <Override PartName="/ppt/drawings/drawing13.xml" ContentType="application/vnd.openxmlformats-officedocument.drawingml.chartshapes+xml"/>
  <Override PartName="/ppt/charts/chart14.xml" ContentType="application/vnd.openxmlformats-officedocument.drawingml.chart+xml"/>
  <Override PartName="/ppt/drawings/drawing14.xml" ContentType="application/vnd.openxmlformats-officedocument.drawingml.chartshapes+xml"/>
  <Override PartName="/ppt/charts/chart15.xml" ContentType="application/vnd.openxmlformats-officedocument.drawingml.chart+xml"/>
  <Override PartName="/ppt/drawings/drawing15.xml" ContentType="application/vnd.openxmlformats-officedocument.drawingml.chartshapes+xml"/>
  <Override PartName="/ppt/charts/chart16.xml" ContentType="application/vnd.openxmlformats-officedocument.drawingml.chart+xml"/>
  <Override PartName="/ppt/drawings/drawing16.xml" ContentType="application/vnd.openxmlformats-officedocument.drawingml.chartshapes+xml"/>
  <Override PartName="/ppt/charts/chart17.xml" ContentType="application/vnd.openxmlformats-officedocument.drawingml.chart+xml"/>
  <Override PartName="/ppt/drawings/drawing17.xml" ContentType="application/vnd.openxmlformats-officedocument.drawingml.chartshapes+xml"/>
  <Override PartName="/ppt/charts/chart18.xml" ContentType="application/vnd.openxmlformats-officedocument.drawingml.chart+xml"/>
  <Override PartName="/ppt/drawings/drawing18.xml" ContentType="application/vnd.openxmlformats-officedocument.drawingml.chartshapes+xml"/>
  <Override PartName="/ppt/charts/chart19.xml" ContentType="application/vnd.openxmlformats-officedocument.drawingml.chart+xml"/>
  <Override PartName="/ppt/drawings/drawing19.xml" ContentType="application/vnd.openxmlformats-officedocument.drawingml.chartshapes+xml"/>
  <Override PartName="/ppt/charts/chart20.xml" ContentType="application/vnd.openxmlformats-officedocument.drawingml.chart+xml"/>
  <Override PartName="/ppt/drawings/drawing20.xml" ContentType="application/vnd.openxmlformats-officedocument.drawingml.chartshapes+xml"/>
  <Override PartName="/ppt/charts/chart21.xml" ContentType="application/vnd.openxmlformats-officedocument.drawingml.chart+xml"/>
  <Override PartName="/ppt/drawings/drawing21.xml" ContentType="application/vnd.openxmlformats-officedocument.drawingml.chartshapes+xml"/>
  <Override PartName="/ppt/charts/chart22.xml" ContentType="application/vnd.openxmlformats-officedocument.drawingml.chart+xml"/>
  <Override PartName="/ppt/drawings/drawing22.xml" ContentType="application/vnd.openxmlformats-officedocument.drawingml.chartshapes+xml"/>
  <Override PartName="/ppt/charts/chart23.xml" ContentType="application/vnd.openxmlformats-officedocument.drawingml.chart+xml"/>
  <Override PartName="/ppt/drawings/drawing2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96" r:id="rId2"/>
    <p:sldId id="808" r:id="rId3"/>
    <p:sldId id="783" r:id="rId4"/>
    <p:sldId id="1035" r:id="rId5"/>
    <p:sldId id="1034" r:id="rId6"/>
    <p:sldId id="1026" r:id="rId7"/>
    <p:sldId id="797" r:id="rId8"/>
    <p:sldId id="791" r:id="rId9"/>
    <p:sldId id="1019" r:id="rId10"/>
    <p:sldId id="1030" r:id="rId11"/>
    <p:sldId id="1032" r:id="rId12"/>
    <p:sldId id="1025" r:id="rId13"/>
    <p:sldId id="1033" r:id="rId14"/>
    <p:sldId id="1031" r:id="rId15"/>
    <p:sldId id="1028" r:id="rId16"/>
    <p:sldId id="1036" r:id="rId17"/>
    <p:sldId id="1037" r:id="rId18"/>
    <p:sldId id="787" r:id="rId19"/>
    <p:sldId id="1038" r:id="rId20"/>
    <p:sldId id="1039" r:id="rId21"/>
    <p:sldId id="1040" r:id="rId22"/>
    <p:sldId id="1041" r:id="rId23"/>
    <p:sldId id="1042" r:id="rId24"/>
    <p:sldId id="1043" r:id="rId25"/>
    <p:sldId id="1044" r:id="rId26"/>
    <p:sldId id="1045" r:id="rId27"/>
    <p:sldId id="1046" r:id="rId28"/>
    <p:sldId id="1047" r:id="rId29"/>
    <p:sldId id="1048" r:id="rId30"/>
    <p:sldId id="1049" r:id="rId31"/>
    <p:sldId id="1051" r:id="rId32"/>
    <p:sldId id="1052" r:id="rId33"/>
    <p:sldId id="1054" r:id="rId34"/>
    <p:sldId id="1053" r:id="rId35"/>
    <p:sldId id="105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0.xml"/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1.xml"/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2.xml"/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3.xml"/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4.xml"/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5.xml"/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6.xml"/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7.xml"/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8.xml"/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9.xml"/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0.xml"/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1.xml"/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2.xml"/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3.xml"/><Relationship Id="rId1" Type="http://schemas.openxmlformats.org/officeDocument/2006/relationships/package" Target="../embeddings/Microsoft_Excel_Worksheet2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.xml"/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9.xml"/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02571333064282"/>
          <c:y val="4.039003446322921E-2"/>
          <c:w val="0.63958406261818412"/>
          <c:h val="0.72738895985124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Crude Protein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 w="38100">
                <a:solidFill>
                  <a:srgbClr val="00B0F0"/>
                </a:solidFill>
              </a:ln>
            </c:spPr>
            <c:trendlineType val="linear"/>
            <c:dispRSqr val="1"/>
            <c:dispEq val="1"/>
            <c:trendlineLbl>
              <c:layout>
                <c:manualLayout>
                  <c:x val="-0.22347915208611094"/>
                  <c:y val="-0.16871310722968322"/>
                </c:manualLayout>
              </c:layout>
              <c:numFmt formatCode="General" sourceLinked="0"/>
            </c:trendlineLbl>
          </c:trendline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23.182666687234605</c:v>
                </c:pt>
                <c:pt idx="1">
                  <c:v>22.215280100000001</c:v>
                </c:pt>
                <c:pt idx="2">
                  <c:v>22.19816011654374</c:v>
                </c:pt>
                <c:pt idx="3">
                  <c:v>22.435005215190674</c:v>
                </c:pt>
                <c:pt idx="4">
                  <c:v>23.409049499718442</c:v>
                </c:pt>
                <c:pt idx="5">
                  <c:v>22.411158444920126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28575">
              <a:noFill/>
            </a:ln>
          </c:spPr>
          <c:marker>
            <c:symbol val="square"/>
            <c:size val="14"/>
            <c:spPr>
              <a:solidFill>
                <a:srgbClr val="FF0000"/>
              </a:solidFill>
            </c:spPr>
          </c:marker>
          <c:trendline>
            <c:spPr>
              <a:ln w="38100">
                <a:solidFill>
                  <a:srgbClr val="FF0000"/>
                </a:solidFill>
              </a:ln>
            </c:spPr>
            <c:trendlineType val="linear"/>
            <c:dispRSqr val="1"/>
            <c:dispEq val="1"/>
            <c:trendlineLbl>
              <c:layout>
                <c:manualLayout>
                  <c:x val="-0.13648813355237119"/>
                  <c:y val="2.6813822601208504E-2"/>
                </c:manualLayout>
              </c:layout>
              <c:numFmt formatCode="General" sourceLinked="0"/>
            </c:trendlineLbl>
          </c:trendline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Sheet1!$F$2:$F$8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6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Fall Dormancy Rating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</c:valAx>
      <c:valAx>
        <c:axId val="529944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/>
                  <a:t>Crude Protein  (%)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7315827841140731E-2"/>
              <c:y val="0.19673900307363773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</c:valAx>
    </c:plotArea>
    <c:legend>
      <c:legendPos val="r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6"/>
        <c:delete val="1"/>
      </c:legendEntry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02571333064282"/>
          <c:y val="4.039003446322921E-2"/>
          <c:w val="0.77905512976052571"/>
          <c:h val="0.72738895985124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NDFD 48 hours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 w="38100">
                <a:solidFill>
                  <a:srgbClr val="00B0F0"/>
                </a:solidFill>
              </a:ln>
            </c:spPr>
            <c:trendlineType val="poly"/>
            <c:order val="2"/>
            <c:dispRSqr val="0"/>
            <c:dispEq val="0"/>
          </c:trendline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34.229501875741192</c:v>
                </c:pt>
                <c:pt idx="1">
                  <c:v>35.039580138382057</c:v>
                </c:pt>
                <c:pt idx="2">
                  <c:v>35.183858274609342</c:v>
                </c:pt>
                <c:pt idx="3">
                  <c:v>34.659238562156503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  <c:pt idx="2">
                  <c:v>0</c:v>
                </c:pt>
                <c:pt idx="4">
                  <c:v>36</c:v>
                </c:pt>
                <c:pt idx="5">
                  <c:v>35</c:v>
                </c:pt>
                <c:pt idx="6">
                  <c:v>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4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Cutting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  <c:majorUnit val="1"/>
        <c:minorUnit val="0.5"/>
      </c:valAx>
      <c:valAx>
        <c:axId val="52994432"/>
        <c:scaling>
          <c:orientation val="minMax"/>
          <c:min val="33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 err="1"/>
                  <a:t>aNDF</a:t>
                </a:r>
                <a:r>
                  <a:rPr lang="en-US" baseline="0" dirty="0"/>
                  <a:t> (%)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7315827841140731E-2"/>
              <c:y val="0.19673900307363773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02571333064282"/>
          <c:y val="4.039003446322921E-2"/>
          <c:w val="0.77905512976052571"/>
          <c:h val="0.72738895985124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NDFD 48 hours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 w="38100">
                <a:solidFill>
                  <a:srgbClr val="00B0F0"/>
                </a:solidFill>
              </a:ln>
            </c:spPr>
            <c:trendlineType val="poly"/>
            <c:order val="2"/>
            <c:dispRSqr val="0"/>
            <c:dispEq val="0"/>
          </c:trendline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9.8508600000000008</c:v>
                </c:pt>
                <c:pt idx="1">
                  <c:v>9.7034500000000001</c:v>
                </c:pt>
                <c:pt idx="2">
                  <c:v>9.7079909999999998</c:v>
                </c:pt>
                <c:pt idx="3">
                  <c:v>9.9002839999999992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  <c:pt idx="2">
                  <c:v>0</c:v>
                </c:pt>
                <c:pt idx="4">
                  <c:v>36</c:v>
                </c:pt>
                <c:pt idx="5">
                  <c:v>35</c:v>
                </c:pt>
                <c:pt idx="6">
                  <c:v>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4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Cutting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  <c:majorUnit val="1"/>
        <c:minorUnit val="0.5"/>
      </c:valAx>
      <c:valAx>
        <c:axId val="52994432"/>
        <c:scaling>
          <c:orientation val="minMax"/>
          <c:min val="9.6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/>
                  <a:t>Ash (%)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7315827841140731E-2"/>
              <c:y val="0.19673900307363773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697686455813355E-2"/>
          <c:y val="0.1019831209877233"/>
          <c:w val="0.77905512976052571"/>
          <c:h val="0.72738895985124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NDFD 48 hours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 w="38100">
                <a:solidFill>
                  <a:srgbClr val="00B0F0"/>
                </a:solidFill>
              </a:ln>
            </c:spPr>
            <c:trendlineType val="poly"/>
            <c:order val="2"/>
            <c:dispRSqr val="0"/>
            <c:dispEq val="0"/>
          </c:trendline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1.988467</c:v>
                </c:pt>
                <c:pt idx="1">
                  <c:v>1.96478</c:v>
                </c:pt>
                <c:pt idx="2">
                  <c:v>1.943184</c:v>
                </c:pt>
                <c:pt idx="3">
                  <c:v>1.992426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  <c:pt idx="2">
                  <c:v>0</c:v>
                </c:pt>
                <c:pt idx="4">
                  <c:v>36</c:v>
                </c:pt>
                <c:pt idx="5">
                  <c:v>35</c:v>
                </c:pt>
                <c:pt idx="6">
                  <c:v>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4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Cutting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  <c:majorUnit val="1"/>
        <c:minorUnit val="0.5"/>
      </c:valAx>
      <c:valAx>
        <c:axId val="52994432"/>
        <c:scaling>
          <c:orientation val="minMax"/>
          <c:min val="1.9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/>
                  <a:t>Fat (%)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7315827841140731E-2"/>
              <c:y val="0.19673900307363773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02571333064282"/>
          <c:y val="4.039003446322921E-2"/>
          <c:w val="0.77905512976052571"/>
          <c:h val="0.72738895985124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NDFD 48 hours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 w="38100">
                <a:solidFill>
                  <a:srgbClr val="00B0F0"/>
                </a:solidFill>
              </a:ln>
            </c:spPr>
            <c:trendlineType val="poly"/>
            <c:order val="2"/>
            <c:dispRSqr val="0"/>
            <c:dispEq val="0"/>
          </c:trendline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5.2085140923540472</c:v>
                </c:pt>
                <c:pt idx="1">
                  <c:v>5.3482930279887357</c:v>
                </c:pt>
                <c:pt idx="2">
                  <c:v>5.3512486914378234</c:v>
                </c:pt>
                <c:pt idx="3">
                  <c:v>5.3133251145515521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  <c:pt idx="2">
                  <c:v>0</c:v>
                </c:pt>
                <c:pt idx="4">
                  <c:v>36</c:v>
                </c:pt>
                <c:pt idx="5">
                  <c:v>35</c:v>
                </c:pt>
                <c:pt idx="6">
                  <c:v>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4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Cutting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  <c:majorUnit val="1"/>
        <c:minorUnit val="0.5"/>
      </c:valAx>
      <c:valAx>
        <c:axId val="52994432"/>
        <c:scaling>
          <c:orientation val="minMax"/>
          <c:min val="5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/>
                  <a:t>Lignin  (%)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7315827841140731E-2"/>
              <c:y val="0.19673900307363773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02571333064282"/>
          <c:y val="4.039003446322921E-2"/>
          <c:w val="0.77905512976052571"/>
          <c:h val="0.72738895985124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NDFD 48 hours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 w="38100">
                <a:solidFill>
                  <a:srgbClr val="00B0F0"/>
                </a:solidFill>
              </a:ln>
            </c:spPr>
            <c:trendlineType val="poly"/>
            <c:order val="2"/>
            <c:dispRSqr val="0"/>
            <c:dispEq val="0"/>
          </c:trendline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5.2085140923540472</c:v>
                </c:pt>
                <c:pt idx="1">
                  <c:v>5.3482930279887357</c:v>
                </c:pt>
                <c:pt idx="2">
                  <c:v>5.3512486914378234</c:v>
                </c:pt>
                <c:pt idx="3">
                  <c:v>5.3133251145515521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  <c:pt idx="2">
                  <c:v>0</c:v>
                </c:pt>
                <c:pt idx="4">
                  <c:v>36</c:v>
                </c:pt>
                <c:pt idx="5">
                  <c:v>35</c:v>
                </c:pt>
                <c:pt idx="6">
                  <c:v>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4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Cutting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  <c:majorUnit val="1"/>
        <c:minorUnit val="0.5"/>
      </c:valAx>
      <c:valAx>
        <c:axId val="52994432"/>
        <c:scaling>
          <c:orientation val="minMax"/>
          <c:min val="5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/>
                  <a:t>Lignin  (%)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7315827841140731E-2"/>
              <c:y val="0.19673900307363773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02571333064282"/>
          <c:y val="4.039003446322921E-2"/>
          <c:w val="0.77905512976052571"/>
          <c:h val="0.72738895985124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NDFD 48 hours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 w="38100">
                <a:solidFill>
                  <a:srgbClr val="00B0F0"/>
                </a:solidFill>
              </a:ln>
            </c:spPr>
            <c:trendlineType val="poly"/>
            <c:order val="2"/>
            <c:dispRSqr val="0"/>
            <c:dispEq val="0"/>
          </c:trendline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1.2853209999999999</c:v>
                </c:pt>
                <c:pt idx="1">
                  <c:v>1.286343</c:v>
                </c:pt>
                <c:pt idx="2">
                  <c:v>1.2809870000000001</c:v>
                </c:pt>
                <c:pt idx="3">
                  <c:v>1.320038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  <c:pt idx="2">
                  <c:v>0</c:v>
                </c:pt>
                <c:pt idx="4">
                  <c:v>36</c:v>
                </c:pt>
                <c:pt idx="5">
                  <c:v>35</c:v>
                </c:pt>
                <c:pt idx="6">
                  <c:v>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4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Cutting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  <c:majorUnit val="1"/>
        <c:minorUnit val="0.5"/>
      </c:valAx>
      <c:valAx>
        <c:axId val="52994432"/>
        <c:scaling>
          <c:orientation val="minMax"/>
          <c:min val="1.2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/>
                  <a:t>Calcium  (%)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7315827841140731E-2"/>
              <c:y val="0.19673900307363773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02571333064282"/>
          <c:y val="4.039003446322921E-2"/>
          <c:w val="0.77905512976052571"/>
          <c:h val="0.72738895985124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NDFD 48 hours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 w="38100">
                <a:solidFill>
                  <a:srgbClr val="00B0F0"/>
                </a:solidFill>
              </a:ln>
            </c:spPr>
            <c:trendlineType val="poly"/>
            <c:order val="2"/>
            <c:dispRSqr val="0"/>
            <c:dispEq val="0"/>
          </c:trendline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0.35635800000000001</c:v>
                </c:pt>
                <c:pt idx="1">
                  <c:v>0.34503099999999998</c:v>
                </c:pt>
                <c:pt idx="2">
                  <c:v>0.35020299999999999</c:v>
                </c:pt>
                <c:pt idx="3">
                  <c:v>0.35735800000000001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  <c:pt idx="2">
                  <c:v>0</c:v>
                </c:pt>
                <c:pt idx="4">
                  <c:v>36</c:v>
                </c:pt>
                <c:pt idx="5">
                  <c:v>35</c:v>
                </c:pt>
                <c:pt idx="6">
                  <c:v>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4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Cutting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  <c:majorUnit val="1"/>
        <c:minorUnit val="0.5"/>
      </c:valAx>
      <c:valAx>
        <c:axId val="52994432"/>
        <c:scaling>
          <c:orientation val="minMax"/>
          <c:min val="0.34000000000000008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/>
                  <a:t>Phosphorus  (%)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7315827841140731E-2"/>
              <c:y val="0.19673900307363773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  <c:majorUnit val="5.000000000000001E-3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02571333064282"/>
          <c:y val="4.039003446322921E-2"/>
          <c:w val="0.77905512976052571"/>
          <c:h val="0.72738895985124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NDFD 48 hours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 w="38100">
                <a:solidFill>
                  <a:srgbClr val="00B0F0"/>
                </a:solidFill>
              </a:ln>
            </c:spPr>
            <c:trendlineType val="poly"/>
            <c:order val="2"/>
            <c:dispRSqr val="0"/>
            <c:dispEq val="0"/>
          </c:trendline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2.6220649248526184</c:v>
                </c:pt>
                <c:pt idx="1">
                  <c:v>2.4746010483853822</c:v>
                </c:pt>
                <c:pt idx="2">
                  <c:v>2.5306125767270027</c:v>
                </c:pt>
                <c:pt idx="3">
                  <c:v>2.6143562966102079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  <c:pt idx="2">
                  <c:v>0</c:v>
                </c:pt>
                <c:pt idx="4">
                  <c:v>36</c:v>
                </c:pt>
                <c:pt idx="5">
                  <c:v>35</c:v>
                </c:pt>
                <c:pt idx="6">
                  <c:v>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4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Cutting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  <c:majorUnit val="1"/>
        <c:minorUnit val="0.5"/>
      </c:valAx>
      <c:valAx>
        <c:axId val="52994432"/>
        <c:scaling>
          <c:orientation val="minMax"/>
          <c:min val="2.2999999999999998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/>
                  <a:t>Potassium  (%)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7315827841140731E-2"/>
              <c:y val="0.19673900307363773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02571333064282"/>
          <c:y val="4.039003446322921E-2"/>
          <c:w val="0.77905512976052571"/>
          <c:h val="0.72738895985124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NDFD 48 hours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 w="38100">
                <a:solidFill>
                  <a:srgbClr val="00B0F0"/>
                </a:solidFill>
              </a:ln>
            </c:spPr>
            <c:trendlineType val="poly"/>
            <c:order val="2"/>
            <c:dispRSqr val="0"/>
            <c:dispEq val="0"/>
          </c:trendline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0.388044380181225</c:v>
                </c:pt>
                <c:pt idx="1">
                  <c:v>0.38332539688574996</c:v>
                </c:pt>
                <c:pt idx="2">
                  <c:v>0.38682084892012503</c:v>
                </c:pt>
                <c:pt idx="3">
                  <c:v>0.39762532788232502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  <c:pt idx="2">
                  <c:v>0</c:v>
                </c:pt>
                <c:pt idx="4">
                  <c:v>36</c:v>
                </c:pt>
                <c:pt idx="5">
                  <c:v>35</c:v>
                </c:pt>
                <c:pt idx="6">
                  <c:v>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4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Cutting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  <c:majorUnit val="1"/>
        <c:minorUnit val="0.5"/>
      </c:valAx>
      <c:valAx>
        <c:axId val="52994432"/>
        <c:scaling>
          <c:orientation val="minMax"/>
          <c:min val="0.37000000000000005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/>
                  <a:t>Magnesium  (%)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7315827841140731E-2"/>
              <c:y val="0.19673900307363773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  <c:majorUnit val="1.0000000000000002E-2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02571333064282"/>
          <c:y val="4.039003446322921E-2"/>
          <c:w val="0.77905512976052571"/>
          <c:h val="0.72738895985124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NDFD 48 hours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 w="38100">
                <a:solidFill>
                  <a:srgbClr val="00B0F0"/>
                </a:solidFill>
              </a:ln>
            </c:spPr>
            <c:trendlineType val="poly"/>
            <c:order val="2"/>
            <c:dispRSqr val="0"/>
            <c:dispEq val="0"/>
          </c:trendline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6.7691482039763633</c:v>
                </c:pt>
                <c:pt idx="1">
                  <c:v>6.9187093016172847</c:v>
                </c:pt>
                <c:pt idx="2">
                  <c:v>6.9601070663471569</c:v>
                </c:pt>
                <c:pt idx="3">
                  <c:v>6.9726347750257709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  <c:pt idx="2">
                  <c:v>0</c:v>
                </c:pt>
                <c:pt idx="4">
                  <c:v>36</c:v>
                </c:pt>
                <c:pt idx="5">
                  <c:v>35</c:v>
                </c:pt>
                <c:pt idx="6">
                  <c:v>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4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Cutting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  <c:majorUnit val="1"/>
        <c:minorUnit val="0.5"/>
      </c:valAx>
      <c:valAx>
        <c:axId val="52994432"/>
        <c:scaling>
          <c:orientation val="minMax"/>
          <c:min val="6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/>
                  <a:t>Ethanol Soluble Carbohydrates  (%)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5153485844279195E-2"/>
              <c:y val="5.3843172310722193E-2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02571333064282"/>
          <c:y val="4.039003446322921E-2"/>
          <c:w val="0.77905512976052571"/>
          <c:h val="0.72738895985124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NDFD 48 hours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 w="38100">
                <a:solidFill>
                  <a:srgbClr val="00B0F0"/>
                </a:solidFill>
              </a:ln>
            </c:spPr>
            <c:trendlineType val="linear"/>
            <c:dispRSqr val="1"/>
            <c:dispEq val="1"/>
            <c:trendlineLbl>
              <c:layout>
                <c:manualLayout>
                  <c:x val="-0.49358265420329062"/>
                  <c:y val="-0.1714070990865996"/>
                </c:manualLayout>
              </c:layout>
              <c:numFmt formatCode="General" sourceLinked="0"/>
            </c:trendlineLbl>
          </c:trendline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53.387860000000003</c:v>
                </c:pt>
                <c:pt idx="1">
                  <c:v>51.833069999999999</c:v>
                </c:pt>
                <c:pt idx="2">
                  <c:v>51.421109999999999</c:v>
                </c:pt>
                <c:pt idx="3">
                  <c:v>50.511980000000001</c:v>
                </c:pt>
                <c:pt idx="4">
                  <c:v>51.138219999999997</c:v>
                </c:pt>
                <c:pt idx="5">
                  <c:v>49.684719999999999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28575">
              <a:noFill/>
            </a:ln>
          </c:spPr>
          <c:marker>
            <c:symbol val="square"/>
            <c:size val="14"/>
            <c:spPr>
              <a:solidFill>
                <a:srgbClr val="FF0000"/>
              </a:solidFill>
            </c:spPr>
          </c:marker>
          <c:trendline>
            <c:spPr>
              <a:ln w="38100">
                <a:solidFill>
                  <a:srgbClr val="FF0000"/>
                </a:solidFill>
              </a:ln>
            </c:spPr>
            <c:trendlineType val="linear"/>
            <c:dispRSqr val="1"/>
            <c:dispEq val="1"/>
            <c:trendlineLbl>
              <c:layout>
                <c:manualLayout>
                  <c:x val="-0.13648813355237119"/>
                  <c:y val="2.6813822601208504E-2"/>
                </c:manualLayout>
              </c:layout>
              <c:numFmt formatCode="General" sourceLinked="0"/>
            </c:trendlineLbl>
          </c:trendline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Sheet1!$F$2:$F$8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6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Fall Dormancy Rating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</c:valAx>
      <c:valAx>
        <c:axId val="529944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/>
                  <a:t>NDFD 48 hours (%)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7315827841140731E-2"/>
              <c:y val="0.19673900307363773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02571333064282"/>
          <c:y val="4.039003446322921E-2"/>
          <c:w val="0.77905512976052571"/>
          <c:h val="0.72738895985124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 w="38100">
                <a:solidFill>
                  <a:srgbClr val="00B0F0"/>
                </a:solidFill>
              </a:ln>
            </c:spPr>
            <c:trendlineType val="linear"/>
            <c:dispRSqr val="0"/>
            <c:dispEq val="0"/>
          </c:trendline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8.2350190815318882</c:v>
                </c:pt>
                <c:pt idx="1">
                  <c:v>8.2284785807607719</c:v>
                </c:pt>
                <c:pt idx="2">
                  <c:v>8.3189945470455005</c:v>
                </c:pt>
                <c:pt idx="3">
                  <c:v>8.3258481179879809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  <c:pt idx="2">
                  <c:v>0</c:v>
                </c:pt>
                <c:pt idx="4">
                  <c:v>36</c:v>
                </c:pt>
                <c:pt idx="5">
                  <c:v>35</c:v>
                </c:pt>
                <c:pt idx="6">
                  <c:v>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4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Cutting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  <c:majorUnit val="1"/>
        <c:minorUnit val="0.5"/>
      </c:valAx>
      <c:valAx>
        <c:axId val="52994432"/>
        <c:scaling>
          <c:orientation val="minMax"/>
          <c:min val="8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/>
                  <a:t>Water Soluble Carbohydrates  (%)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5153485844279195E-2"/>
              <c:y val="5.3843172310722193E-2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02571333064282"/>
          <c:y val="4.039003446322921E-2"/>
          <c:w val="0.77905512976052571"/>
          <c:h val="0.72738895985124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 w="38100">
                <a:solidFill>
                  <a:srgbClr val="00B0F0"/>
                </a:solidFill>
              </a:ln>
            </c:spPr>
            <c:trendlineType val="poly"/>
            <c:order val="2"/>
            <c:dispRSqr val="0"/>
            <c:dispEq val="0"/>
          </c:trendline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3.167978435471686</c:v>
                </c:pt>
                <c:pt idx="1">
                  <c:v>3.4073442089330128</c:v>
                </c:pt>
                <c:pt idx="2">
                  <c:v>3.3888735440997531</c:v>
                </c:pt>
                <c:pt idx="3">
                  <c:v>3.0311024561817561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  <c:pt idx="2">
                  <c:v>0</c:v>
                </c:pt>
                <c:pt idx="4">
                  <c:v>36</c:v>
                </c:pt>
                <c:pt idx="5">
                  <c:v>35</c:v>
                </c:pt>
                <c:pt idx="6">
                  <c:v>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4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Cutting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  <c:majorUnit val="1"/>
        <c:minorUnit val="0.5"/>
      </c:valAx>
      <c:valAx>
        <c:axId val="52994432"/>
        <c:scaling>
          <c:orientation val="minMax"/>
          <c:min val="3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/>
                  <a:t>Starch Concentration  (%)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5153485844279195E-2"/>
              <c:y val="5.3843172310722193E-2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02571333064282"/>
          <c:y val="4.039003446322921E-2"/>
          <c:w val="0.77905512976052571"/>
          <c:h val="0.72738895985124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 w="38100">
                <a:solidFill>
                  <a:srgbClr val="00B0F0"/>
                </a:solidFill>
              </a:ln>
            </c:spPr>
            <c:trendlineType val="poly"/>
            <c:order val="2"/>
            <c:dispRSqr val="0"/>
            <c:dispEq val="0"/>
          </c:trendline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0.6406479220844109</c:v>
                </c:pt>
                <c:pt idx="1">
                  <c:v>0.63058020663731407</c:v>
                </c:pt>
                <c:pt idx="2">
                  <c:v>0.63066531683044125</c:v>
                </c:pt>
                <c:pt idx="3">
                  <c:v>0.64158786501488085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  <c:pt idx="2">
                  <c:v>0</c:v>
                </c:pt>
                <c:pt idx="4">
                  <c:v>36</c:v>
                </c:pt>
                <c:pt idx="5">
                  <c:v>35</c:v>
                </c:pt>
                <c:pt idx="6">
                  <c:v>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4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Cutting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  <c:majorUnit val="1"/>
        <c:minorUnit val="0.5"/>
      </c:valAx>
      <c:valAx>
        <c:axId val="52994432"/>
        <c:scaling>
          <c:orientation val="minMax"/>
          <c:min val="0.60000000000000009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/>
                  <a:t>Net Energy for Lactation (</a:t>
                </a:r>
                <a:r>
                  <a:rPr lang="en-US" baseline="0" dirty="0" err="1"/>
                  <a:t>Mcalories</a:t>
                </a:r>
                <a:r>
                  <a:rPr lang="en-US" baseline="0" dirty="0"/>
                  <a:t> lb</a:t>
                </a:r>
                <a:r>
                  <a:rPr lang="en-US" baseline="30000" dirty="0"/>
                  <a:t>-1</a:t>
                </a:r>
                <a:r>
                  <a:rPr lang="en-US" baseline="0" dirty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8655288037149253E-4"/>
              <c:y val="0.23369482137439174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  <c:majorUnit val="1.0000000000000002E-2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18803938833647"/>
          <c:y val="4.0390090486466607E-2"/>
          <c:w val="0.77905512976052571"/>
          <c:h val="0.72738895985124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 w="38100">
                <a:solidFill>
                  <a:srgbClr val="00B0F0"/>
                </a:solidFill>
              </a:ln>
            </c:spPr>
            <c:trendlineType val="poly"/>
            <c:order val="2"/>
            <c:dispRSqr val="0"/>
            <c:dispEq val="0"/>
          </c:trendline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183.92911321492087</c:v>
                </c:pt>
                <c:pt idx="1">
                  <c:v>177.93955401512159</c:v>
                </c:pt>
                <c:pt idx="2">
                  <c:v>177.24744237045789</c:v>
                </c:pt>
                <c:pt idx="3">
                  <c:v>184.35212440803068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  <c:pt idx="2">
                  <c:v>0</c:v>
                </c:pt>
                <c:pt idx="4">
                  <c:v>36</c:v>
                </c:pt>
                <c:pt idx="5">
                  <c:v>35</c:v>
                </c:pt>
                <c:pt idx="6">
                  <c:v>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4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Cutting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  <c:majorUnit val="1"/>
        <c:minorUnit val="0.5"/>
      </c:valAx>
      <c:valAx>
        <c:axId val="52994432"/>
        <c:scaling>
          <c:orientation val="minMax"/>
          <c:min val="16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Relative Feed Value</a:t>
                </a:r>
              </a:p>
            </c:rich>
          </c:tx>
          <c:layout>
            <c:manualLayout>
              <c:xMode val="edge"/>
              <c:yMode val="edge"/>
              <c:x val="2.2991143847417655E-2"/>
              <c:y val="0.21398505161398959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02571333064282"/>
          <c:y val="4.039003446322921E-2"/>
          <c:w val="0.78446098475267956"/>
          <c:h val="0.72738895985124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Quality Adjustment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 w="38100">
                <a:solidFill>
                  <a:srgbClr val="00B0F0"/>
                </a:solidFill>
              </a:ln>
            </c:spPr>
            <c:trendlineType val="poly"/>
            <c:order val="2"/>
            <c:dispRSqr val="1"/>
            <c:dispEq val="1"/>
            <c:trendlineLbl>
              <c:layout>
                <c:manualLayout>
                  <c:x val="-0.10189066160258657"/>
                  <c:y val="-0.26154340688802136"/>
                </c:manualLayout>
              </c:layout>
              <c:numFmt formatCode="General" sourceLinked="0"/>
            </c:trendlineLbl>
          </c:trendline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55.27379515687938</c:v>
                </c:pt>
                <c:pt idx="1">
                  <c:v>31.9237514</c:v>
                </c:pt>
                <c:pt idx="2">
                  <c:v>27.346732386364646</c:v>
                </c:pt>
                <c:pt idx="3">
                  <c:v>23.886936769449552</c:v>
                </c:pt>
                <c:pt idx="4">
                  <c:v>23.747968848755185</c:v>
                </c:pt>
                <c:pt idx="5">
                  <c:v>26.867606998140342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28575">
              <a:noFill/>
            </a:ln>
          </c:spPr>
          <c:marker>
            <c:symbol val="square"/>
            <c:size val="14"/>
            <c:spPr>
              <a:solidFill>
                <a:srgbClr val="FF0000"/>
              </a:solidFill>
            </c:spPr>
          </c:marker>
          <c:trendline>
            <c:spPr>
              <a:ln w="38100">
                <a:solidFill>
                  <a:srgbClr val="FF0000"/>
                </a:solidFill>
              </a:ln>
            </c:spPr>
            <c:trendlineType val="linear"/>
            <c:dispRSqr val="1"/>
            <c:dispEq val="1"/>
            <c:trendlineLbl>
              <c:layout>
                <c:manualLayout>
                  <c:x val="-0.13648813355237119"/>
                  <c:y val="2.6813822601208504E-2"/>
                </c:manualLayout>
              </c:layout>
              <c:numFmt formatCode="General" sourceLinked="0"/>
            </c:trendlineLbl>
          </c:trendline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Sheet1!$F$2:$F$8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6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Fall Dormancy Rating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</c:valAx>
      <c:valAx>
        <c:axId val="529944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/>
                  <a:t>Quality Adjustment ($ ton</a:t>
                </a:r>
                <a:r>
                  <a:rPr lang="en-US" baseline="30000" dirty="0"/>
                  <a:t>-1</a:t>
                </a:r>
                <a:r>
                  <a:rPr lang="en-US" baseline="0" dirty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7315827841140731E-2"/>
              <c:y val="0.19673900307363773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02571333064282"/>
          <c:y val="4.039003446322921E-2"/>
          <c:w val="0.78446098475267956"/>
          <c:h val="0.72738895985124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Fat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 w="38100">
                <a:solidFill>
                  <a:srgbClr val="00B0F0"/>
                </a:solidFill>
              </a:ln>
            </c:spPr>
            <c:trendlineType val="linear"/>
            <c:dispRSqr val="1"/>
            <c:dispEq val="1"/>
            <c:trendlineLbl>
              <c:layout>
                <c:manualLayout>
                  <c:x val="-0.13019026992072463"/>
                  <c:y val="-0.46853381816263046"/>
                </c:manualLayout>
              </c:layout>
              <c:numFmt formatCode="General" sourceLinked="0"/>
            </c:trendlineLbl>
          </c:trendline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2.051514027135604</c:v>
                </c:pt>
                <c:pt idx="1">
                  <c:v>1.94083937</c:v>
                </c:pt>
                <c:pt idx="2">
                  <c:v>1.9757977881408337</c:v>
                </c:pt>
                <c:pt idx="3">
                  <c:v>1.9448467569059948</c:v>
                </c:pt>
                <c:pt idx="4">
                  <c:v>1.9017946892411746</c:v>
                </c:pt>
                <c:pt idx="5">
                  <c:v>1.9035559815610561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28575">
              <a:noFill/>
            </a:ln>
          </c:spPr>
          <c:marker>
            <c:symbol val="square"/>
            <c:size val="14"/>
            <c:spPr>
              <a:solidFill>
                <a:srgbClr val="FF0000"/>
              </a:solidFill>
            </c:spPr>
          </c:marker>
          <c:trendline>
            <c:spPr>
              <a:ln w="38100">
                <a:solidFill>
                  <a:srgbClr val="FF0000"/>
                </a:solidFill>
              </a:ln>
            </c:spPr>
            <c:trendlineType val="linear"/>
            <c:dispRSqr val="1"/>
            <c:dispEq val="1"/>
            <c:trendlineLbl>
              <c:layout>
                <c:manualLayout>
                  <c:x val="-0.13648813355237119"/>
                  <c:y val="2.6813822601208504E-2"/>
                </c:manualLayout>
              </c:layout>
              <c:numFmt formatCode="General" sourceLinked="0"/>
            </c:trendlineLbl>
          </c:trendline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Sheet1!$F$2:$F$8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6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Fall Dormancy Rating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</c:valAx>
      <c:valAx>
        <c:axId val="529944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/>
                  <a:t>Fat Concentration (%)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7315827841140731E-2"/>
              <c:y val="0.19673900307363773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02571333064282"/>
          <c:y val="4.039003446322921E-2"/>
          <c:w val="0.78446098475267956"/>
          <c:h val="0.72738895985124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Quality Adjustment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 w="38100">
                <a:solidFill>
                  <a:srgbClr val="00B0F0"/>
                </a:solidFill>
              </a:ln>
            </c:spPr>
            <c:trendlineType val="poly"/>
            <c:order val="3"/>
            <c:dispRSqr val="1"/>
            <c:dispEq val="1"/>
            <c:trendlineLbl>
              <c:layout>
                <c:manualLayout>
                  <c:x val="-0.10286907879037907"/>
                  <c:y val="-0.38463130702932641"/>
                </c:manualLayout>
              </c:layout>
              <c:numFmt formatCode="General" sourceLinked="0"/>
            </c:trendlineLbl>
          </c:trendline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217.98490000000001</c:v>
                </c:pt>
                <c:pt idx="1">
                  <c:v>195.7122</c:v>
                </c:pt>
                <c:pt idx="2">
                  <c:v>196.78739999999999</c:v>
                </c:pt>
                <c:pt idx="3">
                  <c:v>198.5532</c:v>
                </c:pt>
                <c:pt idx="4">
                  <c:v>195.3321</c:v>
                </c:pt>
                <c:pt idx="5">
                  <c:v>192.2861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28575">
              <a:noFill/>
            </a:ln>
          </c:spPr>
          <c:marker>
            <c:symbol val="square"/>
            <c:size val="14"/>
            <c:spPr>
              <a:solidFill>
                <a:srgbClr val="FF0000"/>
              </a:solidFill>
            </c:spPr>
          </c:marker>
          <c:trendline>
            <c:spPr>
              <a:ln w="38100">
                <a:solidFill>
                  <a:srgbClr val="FF0000"/>
                </a:solidFill>
              </a:ln>
            </c:spPr>
            <c:trendlineType val="linear"/>
            <c:dispRSqr val="1"/>
            <c:dispEq val="1"/>
            <c:trendlineLbl>
              <c:layout>
                <c:manualLayout>
                  <c:x val="-0.13648813355237119"/>
                  <c:y val="2.6813822601208504E-2"/>
                </c:manualLayout>
              </c:layout>
              <c:numFmt formatCode="General" sourceLinked="0"/>
            </c:trendlineLbl>
          </c:trendline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Sheet1!$F$2:$F$8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6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Fall Dormancy Rating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</c:valAx>
      <c:valAx>
        <c:axId val="529944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/>
                  <a:t>Quality Adjustment ($ ton</a:t>
                </a:r>
                <a:r>
                  <a:rPr lang="en-US" baseline="30000" dirty="0"/>
                  <a:t>-1</a:t>
                </a:r>
                <a:r>
                  <a:rPr lang="en-US" baseline="0" dirty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7315827841140731E-2"/>
              <c:y val="0.19673900307363773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02571333064282"/>
          <c:y val="4.039003446322921E-2"/>
          <c:w val="0.63958406261818412"/>
          <c:h val="0.72738895985124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Cutting 1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trendline>
            <c:spPr>
              <a:ln w="38100">
                <a:solidFill>
                  <a:srgbClr val="00B0F0"/>
                </a:solidFill>
              </a:ln>
            </c:spPr>
            <c:trendlineType val="linear"/>
            <c:dispRSqr val="1"/>
            <c:dispEq val="0"/>
            <c:trendlineLbl>
              <c:layout>
                <c:manualLayout>
                  <c:x val="-5.7103110426804597E-2"/>
                  <c:y val="-7.0041266360466856E-2"/>
                </c:manualLayout>
              </c:layout>
              <c:numFmt formatCode="General" sourceLinked="0"/>
            </c:trendlineLbl>
          </c:trendline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37.526401508715374</c:v>
                </c:pt>
                <c:pt idx="1">
                  <c:v>39.453075900000002</c:v>
                </c:pt>
                <c:pt idx="2">
                  <c:v>38.760318945741147</c:v>
                </c:pt>
                <c:pt idx="3">
                  <c:v>37.72348106422789</c:v>
                </c:pt>
                <c:pt idx="4">
                  <c:v>38.261272648843693</c:v>
                </c:pt>
                <c:pt idx="5">
                  <c:v>38.063290012423828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Cutting 2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12"/>
            <c:spPr>
              <a:solidFill>
                <a:srgbClr val="FFFF00"/>
              </a:solidFill>
            </c:spPr>
          </c:marker>
          <c:trendline>
            <c:spPr>
              <a:ln w="38100">
                <a:solidFill>
                  <a:srgbClr val="FFFF00"/>
                </a:solidFill>
              </a:ln>
            </c:spPr>
            <c:trendlineType val="linear"/>
            <c:dispRSqr val="1"/>
            <c:dispEq val="0"/>
            <c:trendlineLbl>
              <c:layout>
                <c:manualLayout>
                  <c:x val="-0.41083518927260432"/>
                  <c:y val="6.5786012426466645E-2"/>
                </c:manualLayout>
              </c:layout>
              <c:numFmt formatCode="General" sourceLinked="0"/>
            </c:trendlineLbl>
          </c:trendline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  <c:pt idx="0">
                  <c:v>34.236985522225957</c:v>
                </c:pt>
                <c:pt idx="1">
                  <c:v>35.2800479</c:v>
                </c:pt>
                <c:pt idx="2">
                  <c:v>34.972176562000648</c:v>
                </c:pt>
                <c:pt idx="3">
                  <c:v>35.662240892506446</c:v>
                </c:pt>
                <c:pt idx="4">
                  <c:v>35.154077313768738</c:v>
                </c:pt>
                <c:pt idx="5">
                  <c:v>34.903407987033013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Cutting 3</c:v>
                </c:pt>
              </c:strCache>
            </c:strRef>
          </c:tx>
          <c:spPr>
            <a:ln w="28575">
              <a:noFill/>
            </a:ln>
          </c:spPr>
          <c:marker>
            <c:symbol val="triangle"/>
            <c:size val="12"/>
            <c:spPr>
              <a:solidFill>
                <a:srgbClr val="00B050"/>
              </a:solidFill>
            </c:spPr>
          </c:marker>
          <c:trendline>
            <c:spPr>
              <a:ln w="38100">
                <a:solidFill>
                  <a:srgbClr val="00B050"/>
                </a:solidFill>
              </a:ln>
            </c:spPr>
            <c:trendlineType val="linear"/>
            <c:dispRSqr val="1"/>
            <c:dispEq val="0"/>
            <c:trendlineLbl>
              <c:layout>
                <c:manualLayout>
                  <c:x val="-0.43362091063032016"/>
                  <c:y val="2.6899955847011835E-2"/>
                </c:manualLayout>
              </c:layout>
              <c:numFmt formatCode="General" sourceLinked="0"/>
            </c:trendlineLbl>
          </c:trendline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Sheet1!$D$2:$D$7</c:f>
              <c:numCache>
                <c:formatCode>General</c:formatCode>
                <c:ptCount val="6"/>
                <c:pt idx="0">
                  <c:v>34.894838754358354</c:v>
                </c:pt>
                <c:pt idx="1">
                  <c:v>36.302900100000002</c:v>
                </c:pt>
                <c:pt idx="2">
                  <c:v>37.065845841820618</c:v>
                </c:pt>
                <c:pt idx="3">
                  <c:v>35.458785429903806</c:v>
                </c:pt>
                <c:pt idx="4">
                  <c:v>36.566765914231844</c:v>
                </c:pt>
                <c:pt idx="5">
                  <c:v>37.046217589794551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Cutting 4</c:v>
                </c:pt>
              </c:strCache>
            </c:strRef>
          </c:tx>
          <c:spPr>
            <a:ln w="28575">
              <a:noFill/>
            </a:ln>
          </c:spPr>
          <c:marker>
            <c:symbol val="star"/>
            <c:size val="12"/>
            <c:spPr>
              <a:solidFill>
                <a:srgbClr val="FF0000"/>
              </a:solidFill>
            </c:spPr>
          </c:marker>
          <c:trendline>
            <c:spPr>
              <a:ln w="38100">
                <a:solidFill>
                  <a:srgbClr val="FF0000"/>
                </a:solidFill>
              </a:ln>
            </c:spPr>
            <c:trendlineType val="poly"/>
            <c:order val="3"/>
            <c:dispRSqr val="1"/>
            <c:dispEq val="0"/>
            <c:trendlineLbl>
              <c:layout>
                <c:manualLayout>
                  <c:x val="-0.28217584045934274"/>
                  <c:y val="5.6597884226053989E-2"/>
                </c:manualLayout>
              </c:layout>
              <c:numFmt formatCode="General" sourceLinked="0"/>
            </c:trendlineLbl>
          </c:trendline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Sheet1!$E$2:$E$7</c:f>
              <c:numCache>
                <c:formatCode>General</c:formatCode>
                <c:ptCount val="6"/>
                <c:pt idx="0">
                  <c:v>28.265774028803545</c:v>
                </c:pt>
                <c:pt idx="1">
                  <c:v>33.102819599999997</c:v>
                </c:pt>
                <c:pt idx="2">
                  <c:v>35.044146041428853</c:v>
                </c:pt>
                <c:pt idx="3">
                  <c:v>32.607310444999712</c:v>
                </c:pt>
                <c:pt idx="4">
                  <c:v>33.045884405428978</c:v>
                </c:pt>
                <c:pt idx="5">
                  <c:v>33.28032056000535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6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Fall Dormancy Rating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</c:valAx>
      <c:valAx>
        <c:axId val="52994432"/>
        <c:scaling>
          <c:orientation val="minMax"/>
          <c:min val="25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 err="1"/>
                  <a:t>aNDF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RelativeTo</a:t>
                </a:r>
                <a:r>
                  <a:rPr lang="en-US" baseline="0" dirty="0"/>
                  <a:t> Vernal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7315827841140731E-2"/>
              <c:y val="0.19673900307363773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40893130673646"/>
          <c:y val="4.0390090486466607E-2"/>
          <c:w val="0.72175306684369489"/>
          <c:h val="0.7741997561885961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Lignin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 w="38100">
                <a:solidFill>
                  <a:srgbClr val="00B0F0"/>
                </a:solidFill>
              </a:ln>
            </c:spPr>
            <c:trendlineType val="poly"/>
            <c:order val="3"/>
            <c:dispRSqr val="1"/>
            <c:dispEq val="1"/>
            <c:trendlineLbl>
              <c:layout>
                <c:manualLayout>
                  <c:x val="-0.10185814134105897"/>
                  <c:y val="0.23267693592229691"/>
                </c:manualLayout>
              </c:layout>
              <c:numFmt formatCode="General" sourceLinked="0"/>
            </c:trendlineLbl>
          </c:trendline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5.3887869999999998</c:v>
                </c:pt>
                <c:pt idx="1">
                  <c:v>5.724037</c:v>
                </c:pt>
                <c:pt idx="2">
                  <c:v>5.8276500000000002</c:v>
                </c:pt>
                <c:pt idx="3">
                  <c:v>5.7367090000000003</c:v>
                </c:pt>
                <c:pt idx="4">
                  <c:v>5.6928210000000004</c:v>
                </c:pt>
                <c:pt idx="5">
                  <c:v>5.7530739999999998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28575">
              <a:noFill/>
            </a:ln>
          </c:spPr>
          <c:marker>
            <c:symbol val="square"/>
            <c:size val="14"/>
            <c:spPr>
              <a:solidFill>
                <a:srgbClr val="FF0000"/>
              </a:solidFill>
            </c:spPr>
          </c:marker>
          <c:trendline>
            <c:spPr>
              <a:ln w="38100">
                <a:solidFill>
                  <a:srgbClr val="FF0000"/>
                </a:solidFill>
              </a:ln>
            </c:spPr>
            <c:trendlineType val="linear"/>
            <c:dispRSqr val="1"/>
            <c:dispEq val="1"/>
            <c:trendlineLbl>
              <c:layout>
                <c:manualLayout>
                  <c:x val="-0.13648813355237119"/>
                  <c:y val="2.6813822601208504E-2"/>
                </c:manualLayout>
              </c:layout>
              <c:numFmt formatCode="General" sourceLinked="0"/>
            </c:trendlineLbl>
          </c:trendline>
          <c:xVal>
            <c:numRef>
              <c:f>Sheet1!$A$2:$A$7</c:f>
              <c:numCache>
                <c:formatCode>0.00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 formatCode="General">
                  <c:v>6</c:v>
                </c:pt>
              </c:numCache>
            </c:numRef>
          </c:xVal>
          <c:yVal>
            <c:numRef>
              <c:f>Sheet1!$F$2:$F$8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6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Fall Dormancy Rating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</c:valAx>
      <c:valAx>
        <c:axId val="529944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/>
                  <a:t>Lignin Concentration (%)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7315827841140731E-2"/>
              <c:y val="0.19673900307363773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02571333064282"/>
          <c:y val="4.039003446322921E-2"/>
          <c:w val="0.77905512976052571"/>
          <c:h val="0.72738895985124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NDFD 48 hours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 w="38100">
                <a:solidFill>
                  <a:srgbClr val="00B0F0"/>
                </a:solidFill>
              </a:ln>
            </c:spPr>
            <c:trendlineType val="poly"/>
            <c:order val="2"/>
            <c:dispRSqr val="0"/>
            <c:dispEq val="0"/>
          </c:trendline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24.007018361380098</c:v>
                </c:pt>
                <c:pt idx="1">
                  <c:v>23.027632969046124</c:v>
                </c:pt>
                <c:pt idx="2">
                  <c:v>23.188616590982452</c:v>
                </c:pt>
                <c:pt idx="3">
                  <c:v>23.941794164423023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  <c:pt idx="2">
                  <c:v>0</c:v>
                </c:pt>
                <c:pt idx="4">
                  <c:v>36</c:v>
                </c:pt>
                <c:pt idx="5">
                  <c:v>35</c:v>
                </c:pt>
                <c:pt idx="6">
                  <c:v>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4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Cutting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  <c:majorUnit val="1"/>
        <c:minorUnit val="0.5"/>
      </c:valAx>
      <c:valAx>
        <c:axId val="52994432"/>
        <c:scaling>
          <c:orientation val="minMax"/>
          <c:min val="22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/>
                  <a:t>Crude Protein (%)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7315827841140731E-2"/>
              <c:y val="0.19673900307363773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02571333064282"/>
          <c:y val="4.039003446322921E-2"/>
          <c:w val="0.77905512976052571"/>
          <c:h val="0.727388959851240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NDFD 48 hours</c:v>
                </c:pt>
              </c:strCache>
            </c:strRef>
          </c:tx>
          <c:spPr>
            <a:ln w="19050">
              <a:noFill/>
            </a:ln>
          </c:spPr>
          <c:marker>
            <c:symbol val="diamond"/>
            <c:size val="9"/>
            <c:spPr>
              <a:ln w="44450"/>
            </c:spPr>
          </c:marker>
          <c:dLbls>
            <c:numFmt formatCode="#,##0.0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spPr>
              <a:ln w="38100">
                <a:solidFill>
                  <a:srgbClr val="00B0F0"/>
                </a:solidFill>
              </a:ln>
            </c:spPr>
            <c:trendlineType val="poly"/>
            <c:order val="2"/>
            <c:dispRSqr val="0"/>
            <c:dispEq val="0"/>
          </c:trendline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29.03021</c:v>
                </c:pt>
                <c:pt idx="1">
                  <c:v>29.68357</c:v>
                </c:pt>
                <c:pt idx="2">
                  <c:v>29.711030000000001</c:v>
                </c:pt>
                <c:pt idx="3">
                  <c:v>29.63832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1-40D8-8922-04959143A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>
              <a:noFill/>
            </a:ln>
          </c:spPr>
          <c:dLbls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4A3-43F6-87AE-23C4114966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4A3-43F6-87AE-23C41149664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Sheet1!$A$2:$A$5</c:f>
              <c:numCache>
                <c:formatCode>0.00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Sheet1!$E$2:$E$8</c:f>
              <c:numCache>
                <c:formatCode>General</c:formatCode>
                <c:ptCount val="7"/>
                <c:pt idx="2">
                  <c:v>0</c:v>
                </c:pt>
                <c:pt idx="4">
                  <c:v>36</c:v>
                </c:pt>
                <c:pt idx="5">
                  <c:v>35</c:v>
                </c:pt>
                <c:pt idx="6">
                  <c:v>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4A3-43F6-87AE-23C411496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992256"/>
        <c:axId val="52994432"/>
      </c:scatterChart>
      <c:valAx>
        <c:axId val="52992256"/>
        <c:scaling>
          <c:orientation val="minMax"/>
          <c:max val="4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/>
                  <a:t>Cutting</a:t>
                </a:r>
              </a:p>
            </c:rich>
          </c:tx>
          <c:overlay val="0"/>
        </c:title>
        <c:numFmt formatCode="0" sourceLinked="0"/>
        <c:majorTickMark val="out"/>
        <c:minorTickMark val="in"/>
        <c:tickLblPos val="nextTo"/>
        <c:spPr>
          <a:ln/>
        </c:spPr>
        <c:crossAx val="52994432"/>
        <c:crosses val="autoZero"/>
        <c:crossBetween val="midCat"/>
        <c:majorUnit val="1"/>
      </c:valAx>
      <c:valAx>
        <c:axId val="52994432"/>
        <c:scaling>
          <c:orientation val="minMax"/>
          <c:min val="29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aseline="0" dirty="0"/>
                  <a:t>ADF (%)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2.7315827841140731E-2"/>
              <c:y val="0.19673900307363773"/>
            </c:manualLayout>
          </c:layout>
          <c:overlay val="0"/>
        </c:title>
        <c:numFmt formatCode="General" sourceLinked="1"/>
        <c:majorTickMark val="out"/>
        <c:minorTickMark val="in"/>
        <c:tickLblPos val="nextTo"/>
        <c:spPr>
          <a:ln/>
        </c:spPr>
        <c:crossAx val="52992256"/>
        <c:crossesAt val="0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14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15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16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17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18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19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20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21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22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23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0.62849</cdr:x>
      <cdr:y>0.87766</cdr:y>
    </cdr:from>
    <cdr:to>
      <cdr:x>0.9492</cdr:x>
      <cdr:y>0.93972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F4DE954-55BC-637D-69E0-B1750B514C3C}"/>
            </a:ext>
          </a:extLst>
        </cdr:cNvPr>
        <cdr:cNvSpPr txBox="1"/>
      </cdr:nvSpPr>
      <cdr:spPr>
        <a:xfrm xmlns:a="http://schemas.openxmlformats.org/drawingml/2006/main">
          <a:off x="7382526" y="4524171"/>
          <a:ext cx="3767328" cy="319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000" dirty="0">
            <a:solidFill>
              <a:schemeClr val="tx1"/>
            </a:solidFill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" y="6350"/>
            <a:ext cx="12187767" cy="6851650"/>
            <a:chOff x="0" y="4"/>
            <a:chExt cx="5758" cy="4316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0" y="1161"/>
              <a:ext cx="5758" cy="3159"/>
              <a:chOff x="0" y="1161"/>
              <a:chExt cx="5758" cy="3159"/>
            </a:xfrm>
          </p:grpSpPr>
          <p:sp>
            <p:nvSpPr>
              <p:cNvPr id="16" name="Freeform 4"/>
              <p:cNvSpPr>
                <a:spLocks/>
              </p:cNvSpPr>
              <p:nvPr/>
            </p:nvSpPr>
            <p:spPr bwMode="hidden">
              <a:xfrm>
                <a:off x="558" y="1161"/>
                <a:ext cx="5200" cy="3159"/>
              </a:xfrm>
              <a:custGeom>
                <a:avLst/>
                <a:gdLst/>
                <a:ahLst/>
                <a:cxnLst>
                  <a:cxn ang="0">
                    <a:pos x="0" y="3159"/>
                  </a:cxn>
                  <a:cxn ang="0">
                    <a:pos x="5184" y="3159"/>
                  </a:cxn>
                  <a:cxn ang="0">
                    <a:pos x="5184" y="0"/>
                  </a:cxn>
                  <a:cxn ang="0">
                    <a:pos x="0" y="0"/>
                  </a:cxn>
                  <a:cxn ang="0">
                    <a:pos x="0" y="3159"/>
                  </a:cxn>
                  <a:cxn ang="0">
                    <a:pos x="0" y="3159"/>
                  </a:cxn>
                </a:cxnLst>
                <a:rect l="0" t="0" r="r" b="b"/>
                <a:pathLst>
                  <a:path w="5184" h="3159">
                    <a:moveTo>
                      <a:pt x="0" y="3159"/>
                    </a:moveTo>
                    <a:lnTo>
                      <a:pt x="5184" y="3159"/>
                    </a:lnTo>
                    <a:lnTo>
                      <a:pt x="5184" y="0"/>
                    </a:lnTo>
                    <a:lnTo>
                      <a:pt x="0" y="0"/>
                    </a:lnTo>
                    <a:lnTo>
                      <a:pt x="0" y="3159"/>
                    </a:lnTo>
                    <a:lnTo>
                      <a:pt x="0" y="3159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 dirty="0">
                  <a:latin typeface="Tahoma" charset="0"/>
                </a:endParaRPr>
              </a:p>
            </p:txBody>
          </p:sp>
          <p:sp>
            <p:nvSpPr>
              <p:cNvPr id="17" name="Freeform 5"/>
              <p:cNvSpPr>
                <a:spLocks/>
              </p:cNvSpPr>
              <p:nvPr/>
            </p:nvSpPr>
            <p:spPr bwMode="hidden">
              <a:xfrm>
                <a:off x="0" y="1161"/>
                <a:ext cx="558" cy="31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159"/>
                  </a:cxn>
                  <a:cxn ang="0">
                    <a:pos x="556" y="3159"/>
                  </a:cxn>
                  <a:cxn ang="0">
                    <a:pos x="556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556" h="3159">
                    <a:moveTo>
                      <a:pt x="0" y="0"/>
                    </a:moveTo>
                    <a:lnTo>
                      <a:pt x="0" y="3159"/>
                    </a:lnTo>
                    <a:lnTo>
                      <a:pt x="556" y="3159"/>
                    </a:lnTo>
                    <a:lnTo>
                      <a:pt x="55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 dirty="0">
                  <a:latin typeface="Tahoma" charset="0"/>
                </a:endParaRPr>
              </a:p>
            </p:txBody>
          </p:sp>
        </p:grpSp>
        <p:sp>
          <p:nvSpPr>
            <p:cNvPr id="6" name="Freeform 6"/>
            <p:cNvSpPr>
              <a:spLocks/>
            </p:cNvSpPr>
            <p:nvPr/>
          </p:nvSpPr>
          <p:spPr bwMode="ltGray">
            <a:xfrm>
              <a:off x="552" y="951"/>
              <a:ext cx="12" cy="4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20"/>
                </a:cxn>
                <a:cxn ang="0">
                  <a:pos x="12" y="42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420">
                  <a:moveTo>
                    <a:pt x="0" y="0"/>
                  </a:moveTo>
                  <a:lnTo>
                    <a:pt x="0" y="420"/>
                  </a:lnTo>
                  <a:lnTo>
                    <a:pt x="12" y="42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1800" dirty="0">
                <a:latin typeface="Tahoma" charset="0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ltGray">
            <a:xfrm>
              <a:off x="767" y="1155"/>
              <a:ext cx="252" cy="12"/>
            </a:xfrm>
            <a:custGeom>
              <a:avLst/>
              <a:gdLst/>
              <a:ahLst/>
              <a:cxnLst>
                <a:cxn ang="0">
                  <a:pos x="251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251" y="0"/>
                </a:cxn>
              </a:cxnLst>
              <a:rect l="0" t="0" r="r" b="b"/>
              <a:pathLst>
                <a:path w="251" h="12">
                  <a:moveTo>
                    <a:pt x="25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251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1800" dirty="0">
                <a:latin typeface="Tahoma" charset="0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ltGray">
            <a:xfrm>
              <a:off x="0" y="1155"/>
              <a:ext cx="351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51" y="12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" h="12">
                  <a:moveTo>
                    <a:pt x="0" y="0"/>
                  </a:moveTo>
                  <a:lnTo>
                    <a:pt x="0" y="12"/>
                  </a:lnTo>
                  <a:lnTo>
                    <a:pt x="251" y="12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1800" dirty="0">
                <a:latin typeface="Tahoma" charset="0"/>
              </a:endParaRPr>
            </a:p>
          </p:txBody>
        </p:sp>
        <p:grpSp>
          <p:nvGrpSpPr>
            <p:cNvPr id="9" name="Group 9"/>
            <p:cNvGrpSpPr>
              <a:grpSpLocks/>
            </p:cNvGrpSpPr>
            <p:nvPr/>
          </p:nvGrpSpPr>
          <p:grpSpPr bwMode="auto">
            <a:xfrm>
              <a:off x="348" y="4"/>
              <a:ext cx="5410" cy="4316"/>
              <a:chOff x="348" y="4"/>
              <a:chExt cx="5410" cy="4316"/>
            </a:xfrm>
          </p:grpSpPr>
          <p:sp>
            <p:nvSpPr>
              <p:cNvPr id="10" name="Freeform 10"/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695"/>
                  </a:cxn>
                  <a:cxn ang="0">
                    <a:pos x="12" y="695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 dirty="0">
                  <a:latin typeface="Tahoma" charset="0"/>
                </a:endParaRPr>
              </a:p>
            </p:txBody>
          </p:sp>
          <p:sp>
            <p:nvSpPr>
              <p:cNvPr id="11" name="Freeform 11"/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/>
                <a:ahLst/>
                <a:cxnLst>
                  <a:cxn ang="0">
                    <a:pos x="0" y="2697"/>
                  </a:cxn>
                  <a:cxn ang="0">
                    <a:pos x="12" y="2697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697"/>
                  </a:cxn>
                  <a:cxn ang="0">
                    <a:pos x="0" y="2697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 dirty="0">
                  <a:latin typeface="Tahoma" charset="0"/>
                </a:endParaRPr>
              </a:p>
            </p:txBody>
          </p:sp>
          <p:sp>
            <p:nvSpPr>
              <p:cNvPr id="12" name="Freeform 12"/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/>
                <a:ahLst/>
                <a:cxnLst>
                  <a:cxn ang="0">
                    <a:pos x="4724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4724" y="12"/>
                  </a:cxn>
                  <a:cxn ang="0">
                    <a:pos x="4724" y="0"/>
                  </a:cxn>
                  <a:cxn ang="0">
                    <a:pos x="4724" y="0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 dirty="0">
                  <a:latin typeface="Tahoma" charset="0"/>
                </a:endParaRPr>
              </a:p>
            </p:txBody>
          </p:sp>
          <p:sp>
            <p:nvSpPr>
              <p:cNvPr id="13" name="Freeform 13"/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0" y="252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 dirty="0">
                  <a:latin typeface="Tahoma" charset="0"/>
                </a:endParaRPr>
              </a:p>
            </p:txBody>
          </p:sp>
          <p:sp>
            <p:nvSpPr>
              <p:cNvPr id="14" name="Freeform 14"/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 dirty="0">
                  <a:latin typeface="Tahoma" charset="0"/>
                </a:endParaRPr>
              </a:p>
            </p:txBody>
          </p:sp>
          <p:sp>
            <p:nvSpPr>
              <p:cNvPr id="15" name="Freeform 15"/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18" y="12"/>
                  </a:cxn>
                  <a:cxn ang="0">
                    <a:pos x="418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 dirty="0">
                  <a:latin typeface="Tahoma" charset="0"/>
                </a:endParaRPr>
              </a:p>
            </p:txBody>
          </p:sp>
        </p:grpSp>
      </p:grpSp>
      <p:sp>
        <p:nvSpPr>
          <p:cNvPr id="7184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422400" y="1997076"/>
            <a:ext cx="9448800" cy="143192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85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22400" y="3886200"/>
            <a:ext cx="85344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8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" name="Rectangle 19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Rectangle 2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7A5F83-9FB6-4820-9D99-39C6D9CE95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711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110375-CB29-4BBD-AE3C-6533B5D333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8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F019F-2F73-4EDF-ADDE-A942BFAD2C8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770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66200" y="304800"/>
            <a:ext cx="25146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22400" y="304800"/>
            <a:ext cx="73406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0DA4E-20BB-4809-999C-AC8D959F95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759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304801"/>
            <a:ext cx="10058400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422400" y="1981200"/>
            <a:ext cx="10058400" cy="41148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D99439-2934-4442-A233-455CEAF8D5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78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304801"/>
            <a:ext cx="10058400" cy="1431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22400" y="1981200"/>
            <a:ext cx="49276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553200" y="1981200"/>
            <a:ext cx="49276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553200" y="4114800"/>
            <a:ext cx="49276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1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EC479-5030-403C-8F31-C619BD3303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2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B2804A-BC1C-4F09-ADE8-02D4B54BC44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36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66B7C-F2AB-47B0-987B-AA70E45B9E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137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66B7C-F2AB-47B0-987B-AA70E45B9E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710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66B7C-F2AB-47B0-987B-AA70E45B9E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75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66B7C-F2AB-47B0-987B-AA70E45B9E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61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B2804A-BC1C-4F09-ADE8-02D4B54BC44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25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66B7C-F2AB-47B0-987B-AA70E45B9E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520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66B7C-F2AB-47B0-987B-AA70E45B9E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614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2B2C07-4DDB-4F18-85DF-1061CBD0BC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178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2400" y="1981200"/>
            <a:ext cx="4927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981200"/>
            <a:ext cx="4927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6DD36-26F4-4735-967D-7A70E57ABE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30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1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7AF87-B56B-4785-A5B7-A6B550C06D3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601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EED83-EB25-493C-B925-4F28D7158D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889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1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E4938-9333-43C5-8F0B-0A3F788C78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151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16A12-318D-4196-BA6B-FC2A34D04DB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67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1" y="6350"/>
            <a:ext cx="12187767" cy="6851650"/>
            <a:chOff x="0" y="4"/>
            <a:chExt cx="5758" cy="4316"/>
          </a:xfrm>
        </p:grpSpPr>
        <p:sp>
          <p:nvSpPr>
            <p:cNvPr id="6147" name="Freeform 3"/>
            <p:cNvSpPr>
              <a:spLocks/>
            </p:cNvSpPr>
            <p:nvPr/>
          </p:nvSpPr>
          <p:spPr bwMode="hidden">
            <a:xfrm>
              <a:off x="558" y="1161"/>
              <a:ext cx="5200" cy="3159"/>
            </a:xfrm>
            <a:custGeom>
              <a:avLst/>
              <a:gdLst/>
              <a:ahLst/>
              <a:cxnLst>
                <a:cxn ang="0">
                  <a:pos x="0" y="3159"/>
                </a:cxn>
                <a:cxn ang="0">
                  <a:pos x="5184" y="3159"/>
                </a:cxn>
                <a:cxn ang="0">
                  <a:pos x="5184" y="0"/>
                </a:cxn>
                <a:cxn ang="0">
                  <a:pos x="0" y="0"/>
                </a:cxn>
                <a:cxn ang="0">
                  <a:pos x="0" y="3159"/>
                </a:cxn>
                <a:cxn ang="0">
                  <a:pos x="0" y="3159"/>
                </a:cxn>
              </a:cxnLst>
              <a:rect l="0" t="0" r="r" b="b"/>
              <a:pathLst>
                <a:path w="5184" h="3159">
                  <a:moveTo>
                    <a:pt x="0" y="3159"/>
                  </a:moveTo>
                  <a:lnTo>
                    <a:pt x="5184" y="3159"/>
                  </a:lnTo>
                  <a:lnTo>
                    <a:pt x="5184" y="0"/>
                  </a:lnTo>
                  <a:lnTo>
                    <a:pt x="0" y="0"/>
                  </a:lnTo>
                  <a:lnTo>
                    <a:pt x="0" y="3159"/>
                  </a:lnTo>
                  <a:lnTo>
                    <a:pt x="0" y="315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1800" dirty="0">
                <a:latin typeface="Tahoma" charset="0"/>
              </a:endParaRPr>
            </a:p>
          </p:txBody>
        </p:sp>
        <p:sp>
          <p:nvSpPr>
            <p:cNvPr id="6148" name="Freeform 4"/>
            <p:cNvSpPr>
              <a:spLocks/>
            </p:cNvSpPr>
            <p:nvPr/>
          </p:nvSpPr>
          <p:spPr bwMode="hidden">
            <a:xfrm>
              <a:off x="0" y="1161"/>
              <a:ext cx="558" cy="31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59"/>
                </a:cxn>
                <a:cxn ang="0">
                  <a:pos x="556" y="3159"/>
                </a:cxn>
                <a:cxn ang="0">
                  <a:pos x="55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56" h="3159">
                  <a:moveTo>
                    <a:pt x="0" y="0"/>
                  </a:moveTo>
                  <a:lnTo>
                    <a:pt x="0" y="3159"/>
                  </a:lnTo>
                  <a:lnTo>
                    <a:pt x="556" y="3159"/>
                  </a:lnTo>
                  <a:lnTo>
                    <a:pt x="55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sz="1800" dirty="0">
                <a:latin typeface="Tahoma" charset="0"/>
              </a:endParaRPr>
            </a:p>
          </p:txBody>
        </p:sp>
        <p:grpSp>
          <p:nvGrpSpPr>
            <p:cNvPr id="1034" name="Group 5"/>
            <p:cNvGrpSpPr>
              <a:grpSpLocks/>
            </p:cNvGrpSpPr>
            <p:nvPr userDrawn="1"/>
          </p:nvGrpSpPr>
          <p:grpSpPr bwMode="auto">
            <a:xfrm>
              <a:off x="0" y="4"/>
              <a:ext cx="5758" cy="4316"/>
              <a:chOff x="0" y="4"/>
              <a:chExt cx="5758" cy="4316"/>
            </a:xfrm>
          </p:grpSpPr>
          <p:sp>
            <p:nvSpPr>
              <p:cNvPr id="6150" name="Freeform 6"/>
              <p:cNvSpPr>
                <a:spLocks/>
              </p:cNvSpPr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695"/>
                  </a:cxn>
                  <a:cxn ang="0">
                    <a:pos x="12" y="695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 dirty="0">
                  <a:latin typeface="Tahoma" charset="0"/>
                </a:endParaRPr>
              </a:p>
            </p:txBody>
          </p:sp>
          <p:sp>
            <p:nvSpPr>
              <p:cNvPr id="6151" name="Freeform 7"/>
              <p:cNvSpPr>
                <a:spLocks/>
              </p:cNvSpPr>
              <p:nvPr/>
            </p:nvSpPr>
            <p:spPr bwMode="ltGray">
              <a:xfrm>
                <a:off x="552" y="1623"/>
                <a:ext cx="12" cy="2697"/>
              </a:xfrm>
              <a:custGeom>
                <a:avLst/>
                <a:gdLst/>
                <a:ahLst/>
                <a:cxnLst>
                  <a:cxn ang="0">
                    <a:pos x="0" y="2697"/>
                  </a:cxn>
                  <a:cxn ang="0">
                    <a:pos x="12" y="2697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697"/>
                  </a:cxn>
                  <a:cxn ang="0">
                    <a:pos x="0" y="2697"/>
                  </a:cxn>
                </a:cxnLst>
                <a:rect l="0" t="0" r="r" b="b"/>
                <a:pathLst>
                  <a:path w="12" h="2697">
                    <a:moveTo>
                      <a:pt x="0" y="2697"/>
                    </a:moveTo>
                    <a:lnTo>
                      <a:pt x="12" y="2697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697"/>
                    </a:lnTo>
                    <a:lnTo>
                      <a:pt x="0" y="269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 dirty="0">
                  <a:latin typeface="Tahoma" charset="0"/>
                </a:endParaRPr>
              </a:p>
            </p:txBody>
          </p:sp>
          <p:sp>
            <p:nvSpPr>
              <p:cNvPr id="6152" name="Freeform 8"/>
              <p:cNvSpPr>
                <a:spLocks/>
              </p:cNvSpPr>
              <p:nvPr/>
            </p:nvSpPr>
            <p:spPr bwMode="ltGray">
              <a:xfrm>
                <a:off x="1019" y="1155"/>
                <a:ext cx="4739" cy="12"/>
              </a:xfrm>
              <a:custGeom>
                <a:avLst/>
                <a:gdLst/>
                <a:ahLst/>
                <a:cxnLst>
                  <a:cxn ang="0">
                    <a:pos x="4724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4724" y="12"/>
                  </a:cxn>
                  <a:cxn ang="0">
                    <a:pos x="4724" y="0"/>
                  </a:cxn>
                  <a:cxn ang="0">
                    <a:pos x="4724" y="0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lnTo>
                      <a:pt x="47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 dirty="0">
                  <a:latin typeface="Tahoma" charset="0"/>
                </a:endParaRPr>
              </a:p>
            </p:txBody>
          </p:sp>
          <p:sp>
            <p:nvSpPr>
              <p:cNvPr id="6153" name="Freeform 9"/>
              <p:cNvSpPr>
                <a:spLocks/>
              </p:cNvSpPr>
              <p:nvPr/>
            </p:nvSpPr>
            <p:spPr bwMode="ltGray">
              <a:xfrm>
                <a:off x="552" y="1371"/>
                <a:ext cx="12" cy="252"/>
              </a:xfrm>
              <a:custGeom>
                <a:avLst/>
                <a:gdLst/>
                <a:ahLst/>
                <a:cxnLst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0" y="252"/>
                  </a:cxn>
                </a:cxnLst>
                <a:rect l="0" t="0" r="r" b="b"/>
                <a:pathLst>
                  <a:path w="12" h="252">
                    <a:moveTo>
                      <a:pt x="0" y="252"/>
                    </a:moveTo>
                    <a:lnTo>
                      <a:pt x="12" y="25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252"/>
                    </a:lnTo>
                    <a:lnTo>
                      <a:pt x="0" y="25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 dirty="0">
                  <a:latin typeface="Tahoma" charset="0"/>
                </a:endParaRPr>
              </a:p>
            </p:txBody>
          </p:sp>
          <p:sp>
            <p:nvSpPr>
              <p:cNvPr id="6154" name="Freeform 10"/>
              <p:cNvSpPr>
                <a:spLocks/>
              </p:cNvSpPr>
              <p:nvPr/>
            </p:nvSpPr>
            <p:spPr bwMode="ltGray">
              <a:xfrm>
                <a:off x="552" y="699"/>
                <a:ext cx="12" cy="25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0"/>
                  </a:cxn>
                  <a:cxn ang="0">
                    <a:pos x="0" y="252"/>
                  </a:cxn>
                  <a:cxn ang="0">
                    <a:pos x="12" y="25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52">
                    <a:moveTo>
                      <a:pt x="12" y="0"/>
                    </a:moveTo>
                    <a:lnTo>
                      <a:pt x="0" y="0"/>
                    </a:lnTo>
                    <a:lnTo>
                      <a:pt x="0" y="252"/>
                    </a:lnTo>
                    <a:lnTo>
                      <a:pt x="12" y="25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 dirty="0">
                  <a:latin typeface="Tahoma" charset="0"/>
                </a:endParaRPr>
              </a:p>
            </p:txBody>
          </p:sp>
          <p:sp>
            <p:nvSpPr>
              <p:cNvPr id="6155" name="Freeform 11"/>
              <p:cNvSpPr>
                <a:spLocks/>
              </p:cNvSpPr>
              <p:nvPr/>
            </p:nvSpPr>
            <p:spPr bwMode="ltGray">
              <a:xfrm>
                <a:off x="552" y="951"/>
                <a:ext cx="12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20"/>
                  </a:cxn>
                  <a:cxn ang="0">
                    <a:pos x="12" y="42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420">
                    <a:moveTo>
                      <a:pt x="0" y="0"/>
                    </a:moveTo>
                    <a:lnTo>
                      <a:pt x="0" y="420"/>
                    </a:lnTo>
                    <a:lnTo>
                      <a:pt x="12" y="42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 dirty="0">
                  <a:latin typeface="Tahoma" charset="0"/>
                </a:endParaRPr>
              </a:p>
            </p:txBody>
          </p:sp>
          <p:sp>
            <p:nvSpPr>
              <p:cNvPr id="6156" name="Freeform 12"/>
              <p:cNvSpPr>
                <a:spLocks/>
              </p:cNvSpPr>
              <p:nvPr/>
            </p:nvSpPr>
            <p:spPr bwMode="ltGray">
              <a:xfrm>
                <a:off x="0" y="1155"/>
                <a:ext cx="351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251" y="12"/>
                  </a:cxn>
                  <a:cxn ang="0">
                    <a:pos x="251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51" h="12">
                    <a:moveTo>
                      <a:pt x="0" y="0"/>
                    </a:move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 dirty="0">
                  <a:latin typeface="Tahoma" charset="0"/>
                </a:endParaRPr>
              </a:p>
            </p:txBody>
          </p:sp>
          <p:sp>
            <p:nvSpPr>
              <p:cNvPr id="6157" name="Freeform 13"/>
              <p:cNvSpPr>
                <a:spLocks/>
              </p:cNvSpPr>
              <p:nvPr/>
            </p:nvSpPr>
            <p:spPr bwMode="ltGray">
              <a:xfrm>
                <a:off x="767" y="1155"/>
                <a:ext cx="252" cy="12"/>
              </a:xfrm>
              <a:custGeom>
                <a:avLst/>
                <a:gdLst/>
                <a:ahLst/>
                <a:cxnLst>
                  <a:cxn ang="0">
                    <a:pos x="251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251" y="12"/>
                  </a:cxn>
                  <a:cxn ang="0">
                    <a:pos x="251" y="0"/>
                  </a:cxn>
                  <a:cxn ang="0">
                    <a:pos x="251" y="0"/>
                  </a:cxn>
                </a:cxnLst>
                <a:rect l="0" t="0" r="r" b="b"/>
                <a:pathLst>
                  <a:path w="251" h="12">
                    <a:moveTo>
                      <a:pt x="251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251" y="12"/>
                    </a:lnTo>
                    <a:lnTo>
                      <a:pt x="251" y="0"/>
                    </a:lnTo>
                    <a:lnTo>
                      <a:pt x="25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 dirty="0">
                  <a:latin typeface="Tahoma" charset="0"/>
                </a:endParaRPr>
              </a:p>
            </p:txBody>
          </p:sp>
          <p:sp>
            <p:nvSpPr>
              <p:cNvPr id="6158" name="Freeform 14"/>
              <p:cNvSpPr>
                <a:spLocks/>
              </p:cNvSpPr>
              <p:nvPr/>
            </p:nvSpPr>
            <p:spPr bwMode="ltGray">
              <a:xfrm>
                <a:off x="348" y="1155"/>
                <a:ext cx="419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18" y="12"/>
                  </a:cxn>
                  <a:cxn ang="0">
                    <a:pos x="418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418" h="12">
                    <a:moveTo>
                      <a:pt x="0" y="0"/>
                    </a:moveTo>
                    <a:lnTo>
                      <a:pt x="0" y="12"/>
                    </a:lnTo>
                    <a:lnTo>
                      <a:pt x="418" y="12"/>
                    </a:lnTo>
                    <a:lnTo>
                      <a:pt x="41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50000">
                    <a:schemeClr val="hlink"/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sz="1800" dirty="0">
                  <a:latin typeface="Tahoma" charset="0"/>
                </a:endParaRPr>
              </a:p>
            </p:txBody>
          </p:sp>
        </p:grpSp>
      </p:grpSp>
      <p:sp>
        <p:nvSpPr>
          <p:cNvPr id="615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1422400" y="304801"/>
            <a:ext cx="1005840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60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22400" y="1981200"/>
            <a:ext cx="10058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61" name="Rectangle 1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22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63" name="Rectangle 1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408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defRPr>
            </a:lvl1pPr>
          </a:lstStyle>
          <a:p>
            <a:pPr>
              <a:defRPr/>
            </a:pPr>
            <a:fld id="{96B2804A-BC1C-4F09-ADE8-02D4B54BC4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043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 bwMode="auto">
          <a:xfrm>
            <a:off x="1524000" y="1143000"/>
            <a:ext cx="9144000" cy="4419600"/>
          </a:xfrm>
          <a:prstGeom prst="rect">
            <a:avLst/>
          </a:prstGeom>
          <a:solidFill>
            <a:srgbClr val="E2DBD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Tahoma" charset="0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828805"/>
            <a:ext cx="9144000" cy="1431925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4800" dirty="0">
                <a:solidFill>
                  <a:srgbClr val="800000"/>
                </a:solidFill>
                <a:effectLst/>
              </a:rPr>
              <a:t>Influence of Fall Dormancy on Alfalfa Quality</a:t>
            </a:r>
            <a:endParaRPr lang="en-US" sz="4000" dirty="0">
              <a:solidFill>
                <a:srgbClr val="800000"/>
              </a:solidFill>
              <a:effectLst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200400"/>
            <a:ext cx="9144000" cy="1752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2700" dirty="0">
                <a:solidFill>
                  <a:srgbClr val="800000"/>
                </a:solidFill>
              </a:rPr>
              <a:t>Steve Norberg, WSU; Cesar </a:t>
            </a:r>
            <a:r>
              <a:rPr lang="en-US" sz="2700" dirty="0" err="1">
                <a:solidFill>
                  <a:srgbClr val="800000"/>
                </a:solidFill>
              </a:rPr>
              <a:t>Culma</a:t>
            </a:r>
            <a:r>
              <a:rPr lang="en-US" sz="2700" dirty="0">
                <a:solidFill>
                  <a:srgbClr val="800000"/>
                </a:solidFill>
              </a:rPr>
              <a:t>, UMN; </a:t>
            </a:r>
          </a:p>
          <a:p>
            <a:pPr algn="ctr" eaLnBrk="1" hangingPunct="1">
              <a:defRPr/>
            </a:pPr>
            <a:r>
              <a:rPr lang="en-US" sz="2700" dirty="0" err="1">
                <a:solidFill>
                  <a:srgbClr val="800000"/>
                </a:solidFill>
              </a:rPr>
              <a:t>Zhanyou</a:t>
            </a:r>
            <a:r>
              <a:rPr lang="en-US" sz="2700" dirty="0">
                <a:solidFill>
                  <a:srgbClr val="800000"/>
                </a:solidFill>
              </a:rPr>
              <a:t> Xu, ARS, Don Llewellyn, WSU, Long-Xi Yu, ARS; </a:t>
            </a:r>
          </a:p>
          <a:p>
            <a:pPr algn="ctr" eaLnBrk="1" hangingPunct="1">
              <a:defRPr/>
            </a:pPr>
            <a:r>
              <a:rPr lang="en-US" sz="2700" dirty="0">
                <a:solidFill>
                  <a:srgbClr val="800000"/>
                </a:solidFill>
              </a:rPr>
              <a:t>Guojie Wang, Penn State U; Steve Fransen, WSU; </a:t>
            </a:r>
          </a:p>
          <a:p>
            <a:pPr algn="ctr" eaLnBrk="1" hangingPunct="1">
              <a:defRPr/>
            </a:pPr>
            <a:r>
              <a:rPr lang="en-US" sz="2700" dirty="0">
                <a:solidFill>
                  <a:srgbClr val="800000"/>
                </a:solidFill>
              </a:rPr>
              <a:t>David Combs, UW; Glenn </a:t>
            </a:r>
            <a:r>
              <a:rPr lang="en-US" sz="2700" dirty="0" err="1">
                <a:solidFill>
                  <a:srgbClr val="800000"/>
                </a:solidFill>
              </a:rPr>
              <a:t>Shewmaker</a:t>
            </a:r>
            <a:r>
              <a:rPr lang="en-US" sz="2700" dirty="0">
                <a:solidFill>
                  <a:srgbClr val="800000"/>
                </a:solidFill>
              </a:rPr>
              <a:t>, UI; Sen Lin, WSU</a:t>
            </a:r>
            <a:endParaRPr lang="en-US" sz="2700" dirty="0"/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1524000" y="-7938"/>
            <a:ext cx="9144000" cy="1143001"/>
          </a:xfrm>
          <a:prstGeom prst="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pic>
        <p:nvPicPr>
          <p:cNvPr id="25" name="Picture 23" descr="extension-whi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3" y="304800"/>
            <a:ext cx="3611563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Group 25"/>
          <p:cNvGrpSpPr/>
          <p:nvPr/>
        </p:nvGrpSpPr>
        <p:grpSpPr>
          <a:xfrm>
            <a:off x="1524003" y="5486400"/>
            <a:ext cx="9155113" cy="1371600"/>
            <a:chOff x="0" y="5486400"/>
            <a:chExt cx="9155113" cy="1371600"/>
          </a:xfrm>
        </p:grpSpPr>
        <p:grpSp>
          <p:nvGrpSpPr>
            <p:cNvPr id="27" name="Group 24"/>
            <p:cNvGrpSpPr/>
            <p:nvPr/>
          </p:nvGrpSpPr>
          <p:grpSpPr>
            <a:xfrm>
              <a:off x="0" y="5562600"/>
              <a:ext cx="9155113" cy="1295400"/>
              <a:chOff x="0" y="5562600"/>
              <a:chExt cx="9155113" cy="1295400"/>
            </a:xfrm>
          </p:grpSpPr>
          <p:sp>
            <p:nvSpPr>
              <p:cNvPr id="36" name="Rectangle 5"/>
              <p:cNvSpPr>
                <a:spLocks noChangeArrowheads="1"/>
              </p:cNvSpPr>
              <p:nvPr/>
            </p:nvSpPr>
            <p:spPr bwMode="auto">
              <a:xfrm>
                <a:off x="0" y="5943600"/>
                <a:ext cx="9144000" cy="91440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37" name="Rectangle 6"/>
              <p:cNvSpPr>
                <a:spLocks noChangeArrowheads="1"/>
              </p:cNvSpPr>
              <p:nvPr/>
            </p:nvSpPr>
            <p:spPr bwMode="auto">
              <a:xfrm>
                <a:off x="0" y="5562600"/>
                <a:ext cx="9155113" cy="381000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dirty="0">
                  <a:solidFill>
                    <a:srgbClr val="A8C0D2"/>
                  </a:solidFill>
                </a:endParaRPr>
              </a:p>
            </p:txBody>
          </p:sp>
          <p:sp>
            <p:nvSpPr>
              <p:cNvPr id="38" name="Text Box 7"/>
              <p:cNvSpPr txBox="1">
                <a:spLocks noChangeArrowheads="1"/>
              </p:cNvSpPr>
              <p:nvPr/>
            </p:nvSpPr>
            <p:spPr bwMode="auto">
              <a:xfrm>
                <a:off x="1506538" y="5586413"/>
                <a:ext cx="1143000" cy="375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lnSpc>
                    <a:spcPct val="75000"/>
                  </a:lnSpc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Stone Sans" pitchFamily="64" charset="0"/>
                  </a:rPr>
                  <a:t> YOUTH &amp; FAMILIES</a:t>
                </a:r>
              </a:p>
            </p:txBody>
          </p:sp>
          <p:pic>
            <p:nvPicPr>
              <p:cNvPr id="39" name="Picture 8" descr="IMG_5147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744788" y="6013450"/>
                <a:ext cx="11430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0" name="Picture 9" descr="IMG_556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04950" y="6013450"/>
                <a:ext cx="11430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" name="Picture 10" descr="IMG_588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66700" y="6013450"/>
                <a:ext cx="11430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2" name="Picture 11" descr="IMG_6478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222875" y="6013450"/>
                <a:ext cx="11430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Picture 12" descr="IMG_6618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7700963" y="6013450"/>
                <a:ext cx="11430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" name="Picture 13" descr="IMG_6860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3983038" y="6013450"/>
                <a:ext cx="11430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" name="Picture 14" descr="HandsChips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6461125" y="6015038"/>
                <a:ext cx="1143000" cy="7604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6" name="Rectangle 15"/>
              <p:cNvSpPr>
                <a:spLocks noChangeArrowheads="1"/>
              </p:cNvSpPr>
              <p:nvPr/>
            </p:nvSpPr>
            <p:spPr bwMode="auto">
              <a:xfrm>
                <a:off x="152400" y="5618163"/>
                <a:ext cx="1371600" cy="2746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1200" dirty="0">
                    <a:solidFill>
                      <a:srgbClr val="DED5CC"/>
                    </a:solidFill>
                    <a:latin typeface="Stone Sans" pitchFamily="64" charset="0"/>
                  </a:rPr>
                  <a:t> </a:t>
                </a:r>
                <a:r>
                  <a:rPr lang="en-US" sz="1200" dirty="0">
                    <a:solidFill>
                      <a:srgbClr val="FFFFFF"/>
                    </a:solidFill>
                    <a:latin typeface="Stone Sans" pitchFamily="64" charset="0"/>
                  </a:rPr>
                  <a:t>AGRICULTURE</a:t>
                </a:r>
                <a:r>
                  <a:rPr lang="en-US" sz="1200" dirty="0">
                    <a:solidFill>
                      <a:schemeClr val="bg1"/>
                    </a:solidFill>
                    <a:latin typeface="Stone Sans" pitchFamily="64" charset="0"/>
                  </a:rPr>
                  <a:t> </a:t>
                </a:r>
              </a:p>
            </p:txBody>
          </p:sp>
          <p:sp>
            <p:nvSpPr>
              <p:cNvPr id="47" name="Text Box 16"/>
              <p:cNvSpPr txBox="1">
                <a:spLocks noChangeArrowheads="1"/>
              </p:cNvSpPr>
              <p:nvPr/>
            </p:nvSpPr>
            <p:spPr bwMode="auto">
              <a:xfrm>
                <a:off x="2703513" y="5618163"/>
                <a:ext cx="1219200" cy="2746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Stone Sans" pitchFamily="64" charset="0"/>
                  </a:rPr>
                  <a:t>HEALTH</a:t>
                </a:r>
                <a:endParaRPr lang="en-US" sz="1200" dirty="0">
                  <a:solidFill>
                    <a:schemeClr val="bg1"/>
                  </a:solidFill>
                  <a:latin typeface="Stone Sans" pitchFamily="64" charset="0"/>
                </a:endParaRPr>
              </a:p>
            </p:txBody>
          </p:sp>
          <p:sp>
            <p:nvSpPr>
              <p:cNvPr id="48" name="Text Box 17"/>
              <p:cNvSpPr txBox="1">
                <a:spLocks noChangeArrowheads="1"/>
              </p:cNvSpPr>
              <p:nvPr/>
            </p:nvSpPr>
            <p:spPr bwMode="auto">
              <a:xfrm>
                <a:off x="3903663" y="5618163"/>
                <a:ext cx="1295400" cy="2746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Stone Sans" pitchFamily="64" charset="0"/>
                  </a:rPr>
                  <a:t>ECONOMY</a:t>
                </a:r>
                <a:endParaRPr lang="en-US" sz="1200" dirty="0">
                  <a:solidFill>
                    <a:schemeClr val="bg1"/>
                  </a:solidFill>
                  <a:latin typeface="Stone Sans" pitchFamily="64" charset="0"/>
                </a:endParaRPr>
              </a:p>
            </p:txBody>
          </p:sp>
          <p:sp>
            <p:nvSpPr>
              <p:cNvPr id="49" name="Text Box 18"/>
              <p:cNvSpPr txBox="1">
                <a:spLocks noChangeArrowheads="1"/>
              </p:cNvSpPr>
              <p:nvPr/>
            </p:nvSpPr>
            <p:spPr bwMode="auto">
              <a:xfrm>
                <a:off x="5033963" y="5618163"/>
                <a:ext cx="1511300" cy="2746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Stone Sans" pitchFamily="64" charset="0"/>
                  </a:rPr>
                  <a:t>ENVIRONMENT</a:t>
                </a:r>
                <a:endParaRPr lang="en-US" sz="1200" dirty="0">
                  <a:solidFill>
                    <a:schemeClr val="bg1"/>
                  </a:solidFill>
                  <a:latin typeface="Stone Sans" pitchFamily="64" charset="0"/>
                </a:endParaRPr>
              </a:p>
            </p:txBody>
          </p:sp>
          <p:sp>
            <p:nvSpPr>
              <p:cNvPr id="50" name="Text Box 19"/>
              <p:cNvSpPr txBox="1">
                <a:spLocks noChangeArrowheads="1"/>
              </p:cNvSpPr>
              <p:nvPr/>
            </p:nvSpPr>
            <p:spPr bwMode="auto">
              <a:xfrm>
                <a:off x="6496050" y="5618163"/>
                <a:ext cx="1066800" cy="2746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Stone Sans" pitchFamily="64" charset="0"/>
                  </a:rPr>
                  <a:t>ENERGY</a:t>
                </a:r>
                <a:endParaRPr lang="en-US" sz="1200" dirty="0">
                  <a:solidFill>
                    <a:srgbClr val="DED5CC"/>
                  </a:solidFill>
                  <a:latin typeface="Stone Sans" pitchFamily="64" charset="0"/>
                </a:endParaRPr>
              </a:p>
            </p:txBody>
          </p:sp>
          <p:sp>
            <p:nvSpPr>
              <p:cNvPr id="51" name="Text Box 20"/>
              <p:cNvSpPr txBox="1">
                <a:spLocks noChangeArrowheads="1"/>
              </p:cNvSpPr>
              <p:nvPr/>
            </p:nvSpPr>
            <p:spPr bwMode="auto">
              <a:xfrm>
                <a:off x="7586663" y="5616575"/>
                <a:ext cx="1371600" cy="2746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Stone Sans" pitchFamily="64" charset="0"/>
                  </a:rPr>
                  <a:t>COMMUNITIES</a:t>
                </a:r>
                <a:endParaRPr lang="en-US" sz="1200" dirty="0">
                  <a:solidFill>
                    <a:srgbClr val="DED5CC"/>
                  </a:solidFill>
                  <a:latin typeface="Stone Sans" pitchFamily="64" charset="0"/>
                </a:endParaRPr>
              </a:p>
            </p:txBody>
          </p:sp>
        </p:grp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0" y="5486400"/>
              <a:ext cx="9155113" cy="457200"/>
            </a:xfrm>
            <a:prstGeom prst="rect">
              <a:avLst/>
            </a:prstGeom>
            <a:solidFill>
              <a:srgbClr val="3E211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dirty="0">
                <a:solidFill>
                  <a:srgbClr val="A8C0D2"/>
                </a:solidFill>
              </a:endParaRPr>
            </a:p>
          </p:txBody>
        </p:sp>
        <p:sp>
          <p:nvSpPr>
            <p:cNvPr id="29" name="Text Box 7"/>
            <p:cNvSpPr txBox="1">
              <a:spLocks noChangeArrowheads="1"/>
            </p:cNvSpPr>
            <p:nvPr/>
          </p:nvSpPr>
          <p:spPr bwMode="auto">
            <a:xfrm>
              <a:off x="1506538" y="5578475"/>
              <a:ext cx="1143000" cy="375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75000"/>
                </a:lnSpc>
                <a:defRPr/>
              </a:pPr>
              <a:r>
                <a:rPr lang="en-US" sz="1200" dirty="0">
                  <a:solidFill>
                    <a:srgbClr val="FFFFFF"/>
                  </a:solidFill>
                  <a:latin typeface="Stone Sans" pitchFamily="64" charset="0"/>
                </a:rPr>
                <a:t> YOUTH &amp; FAMILIES</a:t>
              </a:r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152400" y="5610225"/>
              <a:ext cx="13716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200" dirty="0">
                  <a:solidFill>
                    <a:srgbClr val="DED5CC"/>
                  </a:solidFill>
                  <a:latin typeface="Stone Sans" pitchFamily="64" charset="0"/>
                </a:rPr>
                <a:t> </a:t>
              </a:r>
              <a:r>
                <a:rPr lang="en-US" sz="1200" dirty="0">
                  <a:solidFill>
                    <a:srgbClr val="FFFFFF"/>
                  </a:solidFill>
                  <a:latin typeface="Stone Sans" pitchFamily="64" charset="0"/>
                </a:rPr>
                <a:t>AGRICULTURE</a:t>
              </a:r>
              <a:r>
                <a:rPr lang="en-US" sz="1200" dirty="0">
                  <a:solidFill>
                    <a:schemeClr val="bg1"/>
                  </a:solidFill>
                  <a:latin typeface="Stone Sans" pitchFamily="64" charset="0"/>
                </a:rPr>
                <a:t> </a:t>
              </a:r>
            </a:p>
          </p:txBody>
        </p:sp>
        <p:sp>
          <p:nvSpPr>
            <p:cNvPr id="31" name="Text Box 16"/>
            <p:cNvSpPr txBox="1">
              <a:spLocks noChangeArrowheads="1"/>
            </p:cNvSpPr>
            <p:nvPr/>
          </p:nvSpPr>
          <p:spPr bwMode="auto">
            <a:xfrm>
              <a:off x="2703513" y="5610225"/>
              <a:ext cx="12192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srgbClr val="FFFFFF"/>
                  </a:solidFill>
                  <a:latin typeface="Stone Sans" pitchFamily="64" charset="0"/>
                </a:rPr>
                <a:t>HEALTH</a:t>
              </a:r>
              <a:endParaRPr lang="en-US" sz="1200" dirty="0">
                <a:solidFill>
                  <a:schemeClr val="bg1"/>
                </a:solidFill>
                <a:latin typeface="Stone Sans" pitchFamily="64" charset="0"/>
              </a:endParaRPr>
            </a:p>
          </p:txBody>
        </p: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903663" y="5610225"/>
              <a:ext cx="12954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srgbClr val="FFFFFF"/>
                  </a:solidFill>
                  <a:latin typeface="Stone Sans" pitchFamily="64" charset="0"/>
                </a:rPr>
                <a:t>ECONOMY</a:t>
              </a:r>
              <a:endParaRPr lang="en-US" sz="1200" dirty="0">
                <a:solidFill>
                  <a:schemeClr val="bg1"/>
                </a:solidFill>
                <a:latin typeface="Stone Sans" pitchFamily="64" charset="0"/>
              </a:endParaRP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5033963" y="5610225"/>
              <a:ext cx="15113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srgbClr val="FFFFFF"/>
                  </a:solidFill>
                  <a:latin typeface="Stone Sans" pitchFamily="64" charset="0"/>
                </a:rPr>
                <a:t>ENVIRONMENT</a:t>
              </a:r>
              <a:endParaRPr lang="en-US" sz="1200" dirty="0">
                <a:solidFill>
                  <a:schemeClr val="bg1"/>
                </a:solidFill>
                <a:latin typeface="Stone Sans" pitchFamily="64" charset="0"/>
              </a:endParaRP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6496050" y="5610225"/>
              <a:ext cx="10668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srgbClr val="FFFFFF"/>
                  </a:solidFill>
                  <a:latin typeface="Stone Sans" pitchFamily="64" charset="0"/>
                </a:rPr>
                <a:t>ENERGY</a:t>
              </a:r>
              <a:endParaRPr lang="en-US" sz="1200" dirty="0">
                <a:solidFill>
                  <a:srgbClr val="DED5CC"/>
                </a:solidFill>
                <a:latin typeface="Stone Sans" pitchFamily="64" charset="0"/>
              </a:endParaRP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7586663" y="5608637"/>
              <a:ext cx="13716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dirty="0">
                  <a:solidFill>
                    <a:srgbClr val="FFFFFF"/>
                  </a:solidFill>
                  <a:latin typeface="Stone Sans" pitchFamily="64" charset="0"/>
                </a:rPr>
                <a:t>COMMUNITIES</a:t>
              </a:r>
              <a:endParaRPr lang="en-US" sz="1200" dirty="0">
                <a:solidFill>
                  <a:srgbClr val="DED5CC"/>
                </a:solidFill>
                <a:latin typeface="Stone Sans" pitchFamily="6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07549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NDFD 48 hours as Influenced by Fall Dormancy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6809780"/>
              </p:ext>
            </p:extLst>
          </p:nvPr>
        </p:nvGraphicFramePr>
        <p:xfrm>
          <a:off x="371586" y="1547445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42832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Quality Adjustment For Fiber Fill as Influenced by Fall Dormancy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915285"/>
              </p:ext>
            </p:extLst>
          </p:nvPr>
        </p:nvGraphicFramePr>
        <p:xfrm>
          <a:off x="371586" y="1547445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64291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Fat Concentration as Influenced by Fall Dormancy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923548"/>
              </p:ext>
            </p:extLst>
          </p:nvPr>
        </p:nvGraphicFramePr>
        <p:xfrm>
          <a:off x="371586" y="1547445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91960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Relative Feed Quality as Influenced by Fall Dormancy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315881"/>
              </p:ext>
            </p:extLst>
          </p:nvPr>
        </p:nvGraphicFramePr>
        <p:xfrm>
          <a:off x="371586" y="1547445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08950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</a:t>
            </a:r>
            <a:r>
              <a:rPr lang="en-US" sz="4000" dirty="0" err="1"/>
              <a:t>aNDF</a:t>
            </a:r>
            <a:r>
              <a:rPr lang="en-US" sz="4000" dirty="0"/>
              <a:t> as Influenced by Fall Dormancy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4648354"/>
              </p:ext>
            </p:extLst>
          </p:nvPr>
        </p:nvGraphicFramePr>
        <p:xfrm>
          <a:off x="371586" y="1547445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2693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Lignin as Influenced by Fall Dormancy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308685"/>
              </p:ext>
            </p:extLst>
          </p:nvPr>
        </p:nvGraphicFramePr>
        <p:xfrm>
          <a:off x="371586" y="1547445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6031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F6D1824-82A9-E3A3-982D-65CCD1EA0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5D0D3-946C-856F-DE35-26C25318E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Fall Dormancy rating did not affect protein</a:t>
            </a:r>
          </a:p>
          <a:p>
            <a:r>
              <a:rPr lang="en-US" dirty="0"/>
              <a:t>The impact of fall dormancy was greater on later cuttings and no measurable impact on first cutting</a:t>
            </a:r>
          </a:p>
          <a:p>
            <a:r>
              <a:rPr lang="en-US" dirty="0"/>
              <a:t>NDFD decreased linearly with increasing fall dormancy significantly on 2</a:t>
            </a:r>
            <a:r>
              <a:rPr lang="en-US" baseline="30000" dirty="0"/>
              <a:t>nd</a:t>
            </a:r>
            <a:r>
              <a:rPr lang="en-US" dirty="0"/>
              <a:t>, 3</a:t>
            </a:r>
            <a:r>
              <a:rPr lang="en-US" baseline="30000" dirty="0"/>
              <a:t>rd</a:t>
            </a:r>
            <a:r>
              <a:rPr lang="en-US" dirty="0"/>
              <a:t>, 4</a:t>
            </a:r>
            <a:r>
              <a:rPr lang="en-US" baseline="30000" dirty="0"/>
              <a:t>th</a:t>
            </a:r>
            <a:r>
              <a:rPr lang="en-US" dirty="0"/>
              <a:t>, cuttings</a:t>
            </a:r>
          </a:p>
          <a:p>
            <a:r>
              <a:rPr lang="en-US" dirty="0"/>
              <a:t>Increasing fall dormancy negatively impacted quality adjustment for fiber fill in the dairy cow was impacted quadratically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61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F6D1824-82A9-E3A3-982D-65CCD1EA0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5D0D3-946C-856F-DE35-26C25318E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Increasing fall dormancy negatively influenced fat concentration linearly especially 2</a:t>
            </a:r>
            <a:r>
              <a:rPr lang="en-US" baseline="30000" dirty="0"/>
              <a:t>nd</a:t>
            </a:r>
            <a:r>
              <a:rPr lang="en-US" dirty="0"/>
              <a:t> through 4</a:t>
            </a:r>
            <a:r>
              <a:rPr lang="en-US" baseline="30000" dirty="0"/>
              <a:t>th</a:t>
            </a:r>
            <a:r>
              <a:rPr lang="en-US" dirty="0"/>
              <a:t> cuttings. </a:t>
            </a:r>
          </a:p>
          <a:p>
            <a:r>
              <a:rPr lang="en-US" dirty="0"/>
              <a:t>RFQ, </a:t>
            </a:r>
            <a:r>
              <a:rPr lang="en-US" dirty="0" err="1"/>
              <a:t>aNDF</a:t>
            </a:r>
            <a:r>
              <a:rPr lang="en-US" dirty="0"/>
              <a:t> and lignin was mostly influenced by Fall Dormancy 1 positively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66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6F06C-9876-41B2-B720-7EF5BF012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BD697-4F36-4977-B05D-DCA41A9B3E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F252D5-17DD-48EE-8368-5EF696CCBE19}"/>
              </a:ext>
            </a:extLst>
          </p:cNvPr>
          <p:cNvSpPr txBox="1"/>
          <p:nvPr/>
        </p:nvSpPr>
        <p:spPr>
          <a:xfrm>
            <a:off x="2168013" y="3119053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599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Crude Protein as Influenced by Cutting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166853"/>
              </p:ext>
            </p:extLst>
          </p:nvPr>
        </p:nvGraphicFramePr>
        <p:xfrm>
          <a:off x="371586" y="1547445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05961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2589275" y="1981203"/>
            <a:ext cx="7086600" cy="1431925"/>
          </a:xfrm>
        </p:spPr>
        <p:txBody>
          <a:bodyPr/>
          <a:lstStyle/>
          <a:p>
            <a:r>
              <a:rPr lang="en-US" dirty="0"/>
              <a:t>This research was funded by: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137484"/>
            <a:ext cx="9144000" cy="172051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17" y="3673816"/>
            <a:ext cx="727392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2199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ADF as Influenced by Cutting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9164378"/>
              </p:ext>
            </p:extLst>
          </p:nvPr>
        </p:nvGraphicFramePr>
        <p:xfrm>
          <a:off x="371586" y="1547445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5552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</a:t>
            </a:r>
            <a:r>
              <a:rPr lang="en-US" sz="4000" dirty="0" err="1"/>
              <a:t>aNDF</a:t>
            </a:r>
            <a:r>
              <a:rPr lang="en-US" sz="4000" dirty="0"/>
              <a:t> as Influenced by Cutting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5313841"/>
              </p:ext>
            </p:extLst>
          </p:nvPr>
        </p:nvGraphicFramePr>
        <p:xfrm>
          <a:off x="371586" y="1547445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65055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Ash as Influenced by Cutting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7918570"/>
              </p:ext>
            </p:extLst>
          </p:nvPr>
        </p:nvGraphicFramePr>
        <p:xfrm>
          <a:off x="371586" y="1547445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9213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Fat as Influenced by Cutting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7223483"/>
              </p:ext>
            </p:extLst>
          </p:nvPr>
        </p:nvGraphicFramePr>
        <p:xfrm>
          <a:off x="371586" y="1547445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0284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Lignin as Influenced by Cutting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2801973"/>
              </p:ext>
            </p:extLst>
          </p:nvPr>
        </p:nvGraphicFramePr>
        <p:xfrm>
          <a:off x="371586" y="1547445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96546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Lignin as Influenced by Cutting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9418759"/>
              </p:ext>
            </p:extLst>
          </p:nvPr>
        </p:nvGraphicFramePr>
        <p:xfrm>
          <a:off x="371586" y="1547445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536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Calcium as Influenced by Cutting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2096994"/>
              </p:ext>
            </p:extLst>
          </p:nvPr>
        </p:nvGraphicFramePr>
        <p:xfrm>
          <a:off x="371586" y="1547445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8126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Phosphorus as Influenced by Cutting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8790825"/>
              </p:ext>
            </p:extLst>
          </p:nvPr>
        </p:nvGraphicFramePr>
        <p:xfrm>
          <a:off x="371586" y="1547445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98475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Potassium as Influenced by Cutting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3556385"/>
              </p:ext>
            </p:extLst>
          </p:nvPr>
        </p:nvGraphicFramePr>
        <p:xfrm>
          <a:off x="371586" y="1547445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1890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Magnesium as Influenced by Cutting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4553054"/>
              </p:ext>
            </p:extLst>
          </p:nvPr>
        </p:nvGraphicFramePr>
        <p:xfrm>
          <a:off x="371586" y="1547445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48589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438400" y="1981200"/>
            <a:ext cx="7696200" cy="3962400"/>
          </a:xfrm>
        </p:spPr>
        <p:txBody>
          <a:bodyPr/>
          <a:lstStyle/>
          <a:p>
            <a:pPr marL="457200" indent="-457200">
              <a:buNone/>
            </a:pPr>
            <a:r>
              <a:rPr lang="en-US" dirty="0"/>
              <a:t>1)	Determine quality of Fall Dormancy Standard varieties at three locations in the PNW </a:t>
            </a:r>
          </a:p>
          <a:p>
            <a:pPr marL="457200" indent="-457200">
              <a:buNone/>
            </a:pPr>
            <a:r>
              <a:rPr lang="en-US" dirty="0"/>
              <a:t>2)	Determine the impact of fall dormancy on forage quality</a:t>
            </a:r>
          </a:p>
          <a:p>
            <a:pPr marL="457200" indent="-457200">
              <a:buNone/>
            </a:pPr>
            <a:r>
              <a:rPr lang="en-US" dirty="0"/>
              <a:t>3)	Extend the knowledge gained</a:t>
            </a:r>
          </a:p>
        </p:txBody>
      </p:sp>
    </p:spTree>
    <p:extLst>
      <p:ext uri="{BB962C8B-B14F-4D97-AF65-F5344CB8AC3E}">
        <p14:creationId xmlns:p14="http://schemas.microsoft.com/office/powerpoint/2010/main" val="1854785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Ethanol Soluble Carbohydrates (ESC) as Influenced by Cutting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3112345"/>
              </p:ext>
            </p:extLst>
          </p:nvPr>
        </p:nvGraphicFramePr>
        <p:xfrm>
          <a:off x="371586" y="1547445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85626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Water Soluble Carbohydrates (WSC) as Influenced by Cutting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8263427"/>
              </p:ext>
            </p:extLst>
          </p:nvPr>
        </p:nvGraphicFramePr>
        <p:xfrm>
          <a:off x="371586" y="1547445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67413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Starch Concentration as Influenced by Cutting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5400349"/>
              </p:ext>
            </p:extLst>
          </p:nvPr>
        </p:nvGraphicFramePr>
        <p:xfrm>
          <a:off x="371586" y="1547445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3406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Net Energy for Lactation as Influenced by Cutting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1703970"/>
              </p:ext>
            </p:extLst>
          </p:nvPr>
        </p:nvGraphicFramePr>
        <p:xfrm>
          <a:off x="371586" y="1547445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51444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Relative Feed Value as Influenced by Cutting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0651495"/>
              </p:ext>
            </p:extLst>
          </p:nvPr>
        </p:nvGraphicFramePr>
        <p:xfrm>
          <a:off x="371586" y="1622860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1572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82CFF-F028-0D11-F762-90CF8DC4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A01AB-044A-23BA-2194-A3500B408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05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DBF98-A991-3C13-C787-3A280660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AFA6F-1A06-AE37-CB3F-DBE751507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ANOVA analysis was done to determine interactions.</a:t>
            </a:r>
          </a:p>
          <a:p>
            <a:r>
              <a:rPr lang="en-US" dirty="0"/>
              <a:t>Because there is so much variation caused by environments and cutting I transformed the data using vernal as 100% and other varieties were relative to vernal.</a:t>
            </a:r>
          </a:p>
          <a:p>
            <a:r>
              <a:rPr lang="en-US" dirty="0"/>
              <a:t>After regression analysis back transformation from the regression results was accomplished.</a:t>
            </a:r>
          </a:p>
        </p:txBody>
      </p:sp>
    </p:spTree>
    <p:extLst>
      <p:ext uri="{BB962C8B-B14F-4D97-AF65-F5344CB8AC3E}">
        <p14:creationId xmlns:p14="http://schemas.microsoft.com/office/powerpoint/2010/main" val="2950390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172098-1711-4E28-0694-2178F730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Varieties in this analysis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8D9EDDD-701D-9572-B93D-CA594A989A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1461931"/>
              </p:ext>
            </p:extLst>
          </p:nvPr>
        </p:nvGraphicFramePr>
        <p:xfrm>
          <a:off x="1422400" y="1981200"/>
          <a:ext cx="10058400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824845191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6645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Standard Fall Dormancy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Variety 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494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Maverick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2095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Vernal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3380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5246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090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Legend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0154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Archer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149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ABI700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2046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303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60AA-AD09-611E-4049-67092A744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3" y="304801"/>
            <a:ext cx="12021957" cy="1431925"/>
          </a:xfrm>
        </p:spPr>
        <p:txBody>
          <a:bodyPr/>
          <a:lstStyle/>
          <a:p>
            <a:pPr algn="ctr"/>
            <a:r>
              <a:rPr lang="en-US" dirty="0"/>
              <a:t>Start 2019 and 2020 ANOVA Analysis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F81F3E1-892E-387F-BC2F-301471372F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7475907"/>
              </p:ext>
            </p:extLst>
          </p:nvPr>
        </p:nvGraphicFramePr>
        <p:xfrm>
          <a:off x="96253" y="1981200"/>
          <a:ext cx="120219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7174">
                  <a:extLst>
                    <a:ext uri="{9D8B030D-6E8A-4147-A177-3AD203B41FA5}">
                      <a16:colId xmlns:a16="http://schemas.microsoft.com/office/drawing/2014/main" val="907694189"/>
                    </a:ext>
                  </a:extLst>
                </a:gridCol>
                <a:gridCol w="707174">
                  <a:extLst>
                    <a:ext uri="{9D8B030D-6E8A-4147-A177-3AD203B41FA5}">
                      <a16:colId xmlns:a16="http://schemas.microsoft.com/office/drawing/2014/main" val="3668502083"/>
                    </a:ext>
                  </a:extLst>
                </a:gridCol>
                <a:gridCol w="707174">
                  <a:extLst>
                    <a:ext uri="{9D8B030D-6E8A-4147-A177-3AD203B41FA5}">
                      <a16:colId xmlns:a16="http://schemas.microsoft.com/office/drawing/2014/main" val="3838384148"/>
                    </a:ext>
                  </a:extLst>
                </a:gridCol>
                <a:gridCol w="707174">
                  <a:extLst>
                    <a:ext uri="{9D8B030D-6E8A-4147-A177-3AD203B41FA5}">
                      <a16:colId xmlns:a16="http://schemas.microsoft.com/office/drawing/2014/main" val="2865123839"/>
                    </a:ext>
                  </a:extLst>
                </a:gridCol>
                <a:gridCol w="707174">
                  <a:extLst>
                    <a:ext uri="{9D8B030D-6E8A-4147-A177-3AD203B41FA5}">
                      <a16:colId xmlns:a16="http://schemas.microsoft.com/office/drawing/2014/main" val="934907653"/>
                    </a:ext>
                  </a:extLst>
                </a:gridCol>
                <a:gridCol w="707174">
                  <a:extLst>
                    <a:ext uri="{9D8B030D-6E8A-4147-A177-3AD203B41FA5}">
                      <a16:colId xmlns:a16="http://schemas.microsoft.com/office/drawing/2014/main" val="2195138814"/>
                    </a:ext>
                  </a:extLst>
                </a:gridCol>
                <a:gridCol w="707174">
                  <a:extLst>
                    <a:ext uri="{9D8B030D-6E8A-4147-A177-3AD203B41FA5}">
                      <a16:colId xmlns:a16="http://schemas.microsoft.com/office/drawing/2014/main" val="2828134952"/>
                    </a:ext>
                  </a:extLst>
                </a:gridCol>
                <a:gridCol w="707174">
                  <a:extLst>
                    <a:ext uri="{9D8B030D-6E8A-4147-A177-3AD203B41FA5}">
                      <a16:colId xmlns:a16="http://schemas.microsoft.com/office/drawing/2014/main" val="1699098221"/>
                    </a:ext>
                  </a:extLst>
                </a:gridCol>
                <a:gridCol w="707174">
                  <a:extLst>
                    <a:ext uri="{9D8B030D-6E8A-4147-A177-3AD203B41FA5}">
                      <a16:colId xmlns:a16="http://schemas.microsoft.com/office/drawing/2014/main" val="444643152"/>
                    </a:ext>
                  </a:extLst>
                </a:gridCol>
                <a:gridCol w="707174">
                  <a:extLst>
                    <a:ext uri="{9D8B030D-6E8A-4147-A177-3AD203B41FA5}">
                      <a16:colId xmlns:a16="http://schemas.microsoft.com/office/drawing/2014/main" val="4238293321"/>
                    </a:ext>
                  </a:extLst>
                </a:gridCol>
                <a:gridCol w="707174">
                  <a:extLst>
                    <a:ext uri="{9D8B030D-6E8A-4147-A177-3AD203B41FA5}">
                      <a16:colId xmlns:a16="http://schemas.microsoft.com/office/drawing/2014/main" val="3885739284"/>
                    </a:ext>
                  </a:extLst>
                </a:gridCol>
                <a:gridCol w="707174">
                  <a:extLst>
                    <a:ext uri="{9D8B030D-6E8A-4147-A177-3AD203B41FA5}">
                      <a16:colId xmlns:a16="http://schemas.microsoft.com/office/drawing/2014/main" val="3899724455"/>
                    </a:ext>
                  </a:extLst>
                </a:gridCol>
                <a:gridCol w="707174">
                  <a:extLst>
                    <a:ext uri="{9D8B030D-6E8A-4147-A177-3AD203B41FA5}">
                      <a16:colId xmlns:a16="http://schemas.microsoft.com/office/drawing/2014/main" val="3212975481"/>
                    </a:ext>
                  </a:extLst>
                </a:gridCol>
                <a:gridCol w="707174">
                  <a:extLst>
                    <a:ext uri="{9D8B030D-6E8A-4147-A177-3AD203B41FA5}">
                      <a16:colId xmlns:a16="http://schemas.microsoft.com/office/drawing/2014/main" val="1444681816"/>
                    </a:ext>
                  </a:extLst>
                </a:gridCol>
                <a:gridCol w="707174">
                  <a:extLst>
                    <a:ext uri="{9D8B030D-6E8A-4147-A177-3AD203B41FA5}">
                      <a16:colId xmlns:a16="http://schemas.microsoft.com/office/drawing/2014/main" val="3992277603"/>
                    </a:ext>
                  </a:extLst>
                </a:gridCol>
                <a:gridCol w="490318">
                  <a:extLst>
                    <a:ext uri="{9D8B030D-6E8A-4147-A177-3AD203B41FA5}">
                      <a16:colId xmlns:a16="http://schemas.microsoft.com/office/drawing/2014/main" val="341992496"/>
                    </a:ext>
                  </a:extLst>
                </a:gridCol>
                <a:gridCol w="924030">
                  <a:extLst>
                    <a:ext uri="{9D8B030D-6E8A-4147-A177-3AD203B41FA5}">
                      <a16:colId xmlns:a16="http://schemas.microsoft.com/office/drawing/2014/main" val="2507938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267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388681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Second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NDFD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 Adj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3428887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Third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NEL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NDFD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TDN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DMI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RFQ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 Adj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28682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Fourth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ADF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aNDF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Fat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Lignin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WSC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NEL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RFV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NFC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NDFD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TDN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DMI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RFQ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Fiber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 Adj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44685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732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00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0200" y="-914400"/>
            <a:ext cx="30308550" cy="9281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87242" y="6530459"/>
            <a:ext cx="348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Elevation of 1,196 m; (3,924 ft.)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6804" y="3768209"/>
            <a:ext cx="286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Elevation 851 m (2,791 </a:t>
            </a:r>
            <a:r>
              <a:rPr lang="en-US" dirty="0" err="1"/>
              <a:t>ft</a:t>
            </a:r>
            <a:r>
              <a:rPr lang="en-US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35373" y="2743200"/>
            <a:ext cx="267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Elevation 203 m (665 </a:t>
            </a:r>
            <a:r>
              <a:rPr lang="en-US" dirty="0" err="1"/>
              <a:t>ft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813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EA9E9-741C-4A43-ADB1-64FDC16B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022EB-52F0-4E13-ABFC-AFEEA31467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3600" y="5181600"/>
            <a:ext cx="449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Prosser, WA </a:t>
            </a:r>
          </a:p>
          <a:p>
            <a:r>
              <a:rPr lang="en-US" sz="3200" dirty="0"/>
              <a:t>Before second cutting on 8/23/2018</a:t>
            </a:r>
          </a:p>
        </p:txBody>
      </p:sp>
    </p:spTree>
    <p:extLst>
      <p:ext uri="{BB962C8B-B14F-4D97-AF65-F5344CB8AC3E}">
        <p14:creationId xmlns:p14="http://schemas.microsoft.com/office/powerpoint/2010/main" val="2441277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6494"/>
            <a:ext cx="12118109" cy="1431925"/>
          </a:xfrm>
        </p:spPr>
        <p:txBody>
          <a:bodyPr/>
          <a:lstStyle/>
          <a:p>
            <a:pPr algn="ctr"/>
            <a:r>
              <a:rPr lang="en-US" sz="4000" dirty="0"/>
              <a:t>2019-2020 Crude Protein as Influenced by Fall Dormancy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6668431"/>
              </p:ext>
            </p:extLst>
          </p:nvPr>
        </p:nvGraphicFramePr>
        <p:xfrm>
          <a:off x="371586" y="1547445"/>
          <a:ext cx="11746523" cy="5154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192885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Shimmer">
  <a:themeElements>
    <a:clrScheme name="Shimmer 2">
      <a:dk1>
        <a:srgbClr val="000099"/>
      </a:dk1>
      <a:lt1>
        <a:srgbClr val="FFFFFF"/>
      </a:lt1>
      <a:dk2>
        <a:srgbClr val="000066"/>
      </a:dk2>
      <a:lt2>
        <a:srgbClr val="EAEAEA"/>
      </a:lt2>
      <a:accent1>
        <a:srgbClr val="66CCFF"/>
      </a:accent1>
      <a:accent2>
        <a:srgbClr val="0066FF"/>
      </a:accent2>
      <a:accent3>
        <a:srgbClr val="AAAAB8"/>
      </a:accent3>
      <a:accent4>
        <a:srgbClr val="DADADA"/>
      </a:accent4>
      <a:accent5>
        <a:srgbClr val="B8E2FF"/>
      </a:accent5>
      <a:accent6>
        <a:srgbClr val="005CE7"/>
      </a:accent6>
      <a:hlink>
        <a:srgbClr val="FFFFCC"/>
      </a:hlink>
      <a:folHlink>
        <a:srgbClr val="99CC00"/>
      </a:folHlink>
    </a:clrScheme>
    <a:fontScheme name="Shimmer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Shimmer 1">
        <a:dk1>
          <a:srgbClr val="BD3737"/>
        </a:dk1>
        <a:lt1>
          <a:srgbClr val="FFFFFF"/>
        </a:lt1>
        <a:dk2>
          <a:srgbClr val="721E1E"/>
        </a:dk2>
        <a:lt2>
          <a:srgbClr val="FFCC00"/>
        </a:lt2>
        <a:accent1>
          <a:srgbClr val="FF6600"/>
        </a:accent1>
        <a:accent2>
          <a:srgbClr val="CC3300"/>
        </a:accent2>
        <a:accent3>
          <a:srgbClr val="BCABAB"/>
        </a:accent3>
        <a:accent4>
          <a:srgbClr val="DADADA"/>
        </a:accent4>
        <a:accent5>
          <a:srgbClr val="FFB8AA"/>
        </a:accent5>
        <a:accent6>
          <a:srgbClr val="B92D00"/>
        </a:accent6>
        <a:hlink>
          <a:srgbClr val="F7CC2F"/>
        </a:hlink>
        <a:folHlink>
          <a:srgbClr val="C7C6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2">
        <a:dk1>
          <a:srgbClr val="000099"/>
        </a:dk1>
        <a:lt1>
          <a:srgbClr val="FFFFFF"/>
        </a:lt1>
        <a:dk2>
          <a:srgbClr val="000066"/>
        </a:dk2>
        <a:lt2>
          <a:srgbClr val="EAEAEA"/>
        </a:lt2>
        <a:accent1>
          <a:srgbClr val="66CCFF"/>
        </a:accent1>
        <a:accent2>
          <a:srgbClr val="0066FF"/>
        </a:accent2>
        <a:accent3>
          <a:srgbClr val="AAAAB8"/>
        </a:accent3>
        <a:accent4>
          <a:srgbClr val="DADADA"/>
        </a:accent4>
        <a:accent5>
          <a:srgbClr val="B8E2FF"/>
        </a:accent5>
        <a:accent6>
          <a:srgbClr val="005CE7"/>
        </a:accent6>
        <a:hlink>
          <a:srgbClr val="FFFFCC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3">
        <a:dk1>
          <a:srgbClr val="6600CC"/>
        </a:dk1>
        <a:lt1>
          <a:srgbClr val="FFFFFF"/>
        </a:lt1>
        <a:dk2>
          <a:srgbClr val="4B0096"/>
        </a:dk2>
        <a:lt2>
          <a:srgbClr val="CDD7DF"/>
        </a:lt2>
        <a:accent1>
          <a:srgbClr val="9999FF"/>
        </a:accent1>
        <a:accent2>
          <a:srgbClr val="7850BA"/>
        </a:accent2>
        <a:accent3>
          <a:srgbClr val="B1AAC9"/>
        </a:accent3>
        <a:accent4>
          <a:srgbClr val="DADADA"/>
        </a:accent4>
        <a:accent5>
          <a:srgbClr val="CACAFF"/>
        </a:accent5>
        <a:accent6>
          <a:srgbClr val="6C48A8"/>
        </a:accent6>
        <a:hlink>
          <a:srgbClr val="00CCFF"/>
        </a:hlink>
        <a:folHlink>
          <a:srgbClr val="0796B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4">
        <a:dk1>
          <a:srgbClr val="55863C"/>
        </a:dk1>
        <a:lt1>
          <a:srgbClr val="FFFFFF"/>
        </a:lt1>
        <a:dk2>
          <a:srgbClr val="375F2F"/>
        </a:dk2>
        <a:lt2>
          <a:srgbClr val="D1EFB3"/>
        </a:lt2>
        <a:accent1>
          <a:srgbClr val="00CC66"/>
        </a:accent1>
        <a:accent2>
          <a:srgbClr val="8EAC66"/>
        </a:accent2>
        <a:accent3>
          <a:srgbClr val="AEB6AD"/>
        </a:accent3>
        <a:accent4>
          <a:srgbClr val="DADADA"/>
        </a:accent4>
        <a:accent5>
          <a:srgbClr val="AAE2B8"/>
        </a:accent5>
        <a:accent6>
          <a:srgbClr val="809B5C"/>
        </a:accent6>
        <a:hlink>
          <a:srgbClr val="B4EF7F"/>
        </a:hlink>
        <a:folHlink>
          <a:srgbClr val="F8F6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5">
        <a:dk1>
          <a:srgbClr val="588073"/>
        </a:dk1>
        <a:lt1>
          <a:srgbClr val="FFFFFF"/>
        </a:lt1>
        <a:dk2>
          <a:srgbClr val="486768"/>
        </a:dk2>
        <a:lt2>
          <a:srgbClr val="DDDDDD"/>
        </a:lt2>
        <a:accent1>
          <a:srgbClr val="33CCCC"/>
        </a:accent1>
        <a:accent2>
          <a:srgbClr val="008871"/>
        </a:accent2>
        <a:accent3>
          <a:srgbClr val="B1B8B9"/>
        </a:accent3>
        <a:accent4>
          <a:srgbClr val="DADADA"/>
        </a:accent4>
        <a:accent5>
          <a:srgbClr val="ADE2E2"/>
        </a:accent5>
        <a:accent6>
          <a:srgbClr val="007B66"/>
        </a:accent6>
        <a:hlink>
          <a:srgbClr val="00CC99"/>
        </a:hlink>
        <a:folHlink>
          <a:srgbClr val="A8A8A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6">
        <a:dk1>
          <a:srgbClr val="6B6C75"/>
        </a:dk1>
        <a:lt1>
          <a:srgbClr val="FFFFFF"/>
        </a:lt1>
        <a:dk2>
          <a:srgbClr val="575863"/>
        </a:dk2>
        <a:lt2>
          <a:srgbClr val="FFFFCC"/>
        </a:lt2>
        <a:accent1>
          <a:srgbClr val="677481"/>
        </a:accent1>
        <a:accent2>
          <a:srgbClr val="697E5E"/>
        </a:accent2>
        <a:accent3>
          <a:srgbClr val="B4B4B7"/>
        </a:accent3>
        <a:accent4>
          <a:srgbClr val="DADADA"/>
        </a:accent4>
        <a:accent5>
          <a:srgbClr val="B8BCC1"/>
        </a:accent5>
        <a:accent6>
          <a:srgbClr val="5E7254"/>
        </a:accent6>
        <a:hlink>
          <a:srgbClr val="E9E77F"/>
        </a:hlink>
        <a:folHlink>
          <a:srgbClr val="D3A44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immer 7">
        <a:dk1>
          <a:srgbClr val="000000"/>
        </a:dk1>
        <a:lt1>
          <a:srgbClr val="C4D6BE"/>
        </a:lt1>
        <a:dk2>
          <a:srgbClr val="339966"/>
        </a:dk2>
        <a:lt2>
          <a:srgbClr val="EFFBF0"/>
        </a:lt2>
        <a:accent1>
          <a:srgbClr val="DDDDDD"/>
        </a:accent1>
        <a:accent2>
          <a:srgbClr val="CCFF99"/>
        </a:accent2>
        <a:accent3>
          <a:srgbClr val="DEE8DB"/>
        </a:accent3>
        <a:accent4>
          <a:srgbClr val="000000"/>
        </a:accent4>
        <a:accent5>
          <a:srgbClr val="EBEBEB"/>
        </a:accent5>
        <a:accent6>
          <a:srgbClr val="B9E78A"/>
        </a:accent6>
        <a:hlink>
          <a:srgbClr val="009900"/>
        </a:hlink>
        <a:folHlink>
          <a:srgbClr val="33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8">
        <a:dk1>
          <a:srgbClr val="000000"/>
        </a:dk1>
        <a:lt1>
          <a:srgbClr val="D6DAE4"/>
        </a:lt1>
        <a:dk2>
          <a:srgbClr val="000099"/>
        </a:dk2>
        <a:lt2>
          <a:srgbClr val="FFFFFF"/>
        </a:lt2>
        <a:accent1>
          <a:srgbClr val="BFDEE3"/>
        </a:accent1>
        <a:accent2>
          <a:srgbClr val="C0C0C0"/>
        </a:accent2>
        <a:accent3>
          <a:srgbClr val="E8EAEF"/>
        </a:accent3>
        <a:accent4>
          <a:srgbClr val="000000"/>
        </a:accent4>
        <a:accent5>
          <a:srgbClr val="DCECEF"/>
        </a:accent5>
        <a:accent6>
          <a:srgbClr val="AEAEAE"/>
        </a:accent6>
        <a:hlink>
          <a:srgbClr val="3333CC"/>
        </a:hlink>
        <a:folHlink>
          <a:srgbClr val="5E93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immer 9">
        <a:dk1>
          <a:srgbClr val="4A2500"/>
        </a:dk1>
        <a:lt1>
          <a:srgbClr val="C2C0BA"/>
        </a:lt1>
        <a:dk2>
          <a:srgbClr val="788569"/>
        </a:dk2>
        <a:lt2>
          <a:srgbClr val="F4F4EC"/>
        </a:lt2>
        <a:accent1>
          <a:srgbClr val="E1DFC1"/>
        </a:accent1>
        <a:accent2>
          <a:srgbClr val="A5A7AF"/>
        </a:accent2>
        <a:accent3>
          <a:srgbClr val="DDDCD9"/>
        </a:accent3>
        <a:accent4>
          <a:srgbClr val="3E1E00"/>
        </a:accent4>
        <a:accent5>
          <a:srgbClr val="EEECDD"/>
        </a:accent5>
        <a:accent6>
          <a:srgbClr val="95979E"/>
        </a:accent6>
        <a:hlink>
          <a:srgbClr val="9C980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3675</TotalTime>
  <Words>660</Words>
  <Application>Microsoft Office PowerPoint</Application>
  <PresentationFormat>Widescreen</PresentationFormat>
  <Paragraphs>167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Stone Sans</vt:lpstr>
      <vt:lpstr>Tahoma</vt:lpstr>
      <vt:lpstr>Wingdings</vt:lpstr>
      <vt:lpstr>Shimmer</vt:lpstr>
      <vt:lpstr>Influence of Fall Dormancy on Alfalfa Quality</vt:lpstr>
      <vt:lpstr>This research was funded by:</vt:lpstr>
      <vt:lpstr>Objectives</vt:lpstr>
      <vt:lpstr>Methods</vt:lpstr>
      <vt:lpstr>Varieties in this analysis</vt:lpstr>
      <vt:lpstr>Start 2019 and 2020 ANOVA Analysis</vt:lpstr>
      <vt:lpstr>PowerPoint Presentation</vt:lpstr>
      <vt:lpstr>PowerPoint Presentation</vt:lpstr>
      <vt:lpstr>2019-2020 Crude Protein as Influenced by Fall Dormancy </vt:lpstr>
      <vt:lpstr>2019-2020 NDFD 48 hours as Influenced by Fall Dormancy </vt:lpstr>
      <vt:lpstr>2019-2020 Quality Adjustment For Fiber Fill as Influenced by Fall Dormancy </vt:lpstr>
      <vt:lpstr>2019-2020 Fat Concentration as Influenced by Fall Dormancy </vt:lpstr>
      <vt:lpstr>2019-2020 Relative Feed Quality as Influenced by Fall Dormancy </vt:lpstr>
      <vt:lpstr>2019-2020 aNDF as Influenced by Fall Dormancy </vt:lpstr>
      <vt:lpstr>2019-2020 Lignin as Influenced by Fall Dormancy </vt:lpstr>
      <vt:lpstr>Conclusions</vt:lpstr>
      <vt:lpstr>Conclusions</vt:lpstr>
      <vt:lpstr>PowerPoint Presentation</vt:lpstr>
      <vt:lpstr>2019-2020 Crude Protein as Influenced by Cutting </vt:lpstr>
      <vt:lpstr>2019-2020 ADF as Influenced by Cutting </vt:lpstr>
      <vt:lpstr>2019-2020 aNDF as Influenced by Cutting </vt:lpstr>
      <vt:lpstr>2019-2020 Ash as Influenced by Cutting </vt:lpstr>
      <vt:lpstr>2019-2020 Fat as Influenced by Cutting </vt:lpstr>
      <vt:lpstr>2019-2020 Lignin as Influenced by Cutting </vt:lpstr>
      <vt:lpstr>2019-2020 Lignin as Influenced by Cutting </vt:lpstr>
      <vt:lpstr>2019-2020 Calcium as Influenced by Cutting </vt:lpstr>
      <vt:lpstr>2019-2020 Phosphorus as Influenced by Cutting </vt:lpstr>
      <vt:lpstr>2019-2020 Potassium as Influenced by Cutting </vt:lpstr>
      <vt:lpstr>2019-2020 Magnesium as Influenced by Cutting </vt:lpstr>
      <vt:lpstr>2019-2020 Ethanol Soluble Carbohydrates (ESC) as Influenced by Cutting </vt:lpstr>
      <vt:lpstr>2019-2020 Water Soluble Carbohydrates (WSC) as Influenced by Cutting </vt:lpstr>
      <vt:lpstr>2019-2020 Starch Concentration as Influenced by Cutting </vt:lpstr>
      <vt:lpstr>2019-2020 Net Energy for Lactation as Influenced by Cutting </vt:lpstr>
      <vt:lpstr>2019-2020 Relative Feed Value as Influenced by Cutting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Timothy 2022</dc:title>
  <dc:creator>Steve Norberg</dc:creator>
  <cp:lastModifiedBy>Steve Norberg</cp:lastModifiedBy>
  <cp:revision>24</cp:revision>
  <dcterms:created xsi:type="dcterms:W3CDTF">2023-02-09T17:54:35Z</dcterms:created>
  <dcterms:modified xsi:type="dcterms:W3CDTF">2023-03-31T20:00:27Z</dcterms:modified>
</cp:coreProperties>
</file>